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655" r:id="rId2"/>
    <p:sldId id="709" r:id="rId3"/>
    <p:sldId id="708" r:id="rId4"/>
    <p:sldId id="710" r:id="rId5"/>
    <p:sldId id="2436" r:id="rId6"/>
    <p:sldId id="720" r:id="rId7"/>
    <p:sldId id="712" r:id="rId8"/>
    <p:sldId id="724" r:id="rId9"/>
    <p:sldId id="725" r:id="rId10"/>
    <p:sldId id="700" r:id="rId11"/>
    <p:sldId id="721" r:id="rId12"/>
    <p:sldId id="714" r:id="rId13"/>
    <p:sldId id="726" r:id="rId14"/>
    <p:sldId id="701" r:id="rId15"/>
    <p:sldId id="728" r:id="rId16"/>
    <p:sldId id="729" r:id="rId17"/>
    <p:sldId id="731" r:id="rId18"/>
    <p:sldId id="730" r:id="rId19"/>
    <p:sldId id="727" r:id="rId20"/>
    <p:sldId id="722" r:id="rId21"/>
    <p:sldId id="715" r:id="rId22"/>
    <p:sldId id="718" r:id="rId23"/>
    <p:sldId id="2434" r:id="rId24"/>
    <p:sldId id="703" r:id="rId25"/>
    <p:sldId id="723" r:id="rId26"/>
    <p:sldId id="716" r:id="rId27"/>
    <p:sldId id="705" r:id="rId28"/>
    <p:sldId id="706" r:id="rId29"/>
    <p:sldId id="707" r:id="rId30"/>
    <p:sldId id="2435"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97" userDrawn="1">
          <p15:clr>
            <a:srgbClr val="A4A3A4"/>
          </p15:clr>
        </p15:guide>
        <p15:guide id="2" pos="3840" userDrawn="1">
          <p15:clr>
            <a:srgbClr val="A4A3A4"/>
          </p15:clr>
        </p15:guide>
        <p15:guide id="3" orient="horz" pos="2115" userDrawn="1">
          <p15:clr>
            <a:srgbClr val="A4A3A4"/>
          </p15:clr>
        </p15:guide>
        <p15:guide id="4" orient="horz" pos="250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B4C7E7"/>
    <a:srgbClr val="FFAC20"/>
    <a:srgbClr val="1C83C5"/>
    <a:srgbClr val="1E87CB"/>
    <a:srgbClr val="7BBF4A"/>
    <a:srgbClr val="4C224B"/>
    <a:srgbClr val="E719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13"/>
    <p:restoredTop sz="94375"/>
  </p:normalViewPr>
  <p:slideViewPr>
    <p:cSldViewPr snapToGrid="0" snapToObjects="1">
      <p:cViewPr varScale="1">
        <p:scale>
          <a:sx n="72" d="100"/>
          <a:sy n="72" d="100"/>
        </p:scale>
        <p:origin x="1088" y="184"/>
      </p:cViewPr>
      <p:guideLst>
        <p:guide orient="horz" pos="1797"/>
        <p:guide pos="3840"/>
        <p:guide orient="horz" pos="2115"/>
        <p:guide orient="horz" pos="250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_rels/data1.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3.png"/><Relationship Id="rId7" Type="http://schemas.openxmlformats.org/officeDocument/2006/relationships/image" Target="../media/image12.png"/><Relationship Id="rId12" Type="http://schemas.openxmlformats.org/officeDocument/2006/relationships/image" Target="../media/image29.sv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25.svg"/><Relationship Id="rId11" Type="http://schemas.openxmlformats.org/officeDocument/2006/relationships/image" Target="../media/image28.png"/><Relationship Id="rId5" Type="http://schemas.openxmlformats.org/officeDocument/2006/relationships/image" Target="../media/image10.png"/><Relationship Id="rId10" Type="http://schemas.openxmlformats.org/officeDocument/2006/relationships/image" Target="../media/image27.svg"/><Relationship Id="rId4" Type="http://schemas.openxmlformats.org/officeDocument/2006/relationships/image" Target="../media/image24.svg"/><Relationship Id="rId9" Type="http://schemas.openxmlformats.org/officeDocument/2006/relationships/image" Target="../media/image14.png"/></Relationships>
</file>

<file path=ppt/diagrams/_rels/drawing1.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3.png"/><Relationship Id="rId7" Type="http://schemas.openxmlformats.org/officeDocument/2006/relationships/image" Target="../media/image12.png"/><Relationship Id="rId12" Type="http://schemas.openxmlformats.org/officeDocument/2006/relationships/image" Target="../media/image29.sv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25.svg"/><Relationship Id="rId11" Type="http://schemas.openxmlformats.org/officeDocument/2006/relationships/image" Target="../media/image28.png"/><Relationship Id="rId5" Type="http://schemas.openxmlformats.org/officeDocument/2006/relationships/image" Target="../media/image10.png"/><Relationship Id="rId10" Type="http://schemas.openxmlformats.org/officeDocument/2006/relationships/image" Target="../media/image27.svg"/><Relationship Id="rId4" Type="http://schemas.openxmlformats.org/officeDocument/2006/relationships/image" Target="../media/image24.svg"/><Relationship Id="rId9" Type="http://schemas.openxmlformats.org/officeDocument/2006/relationships/image" Target="../media/image14.pn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866F78-596F-4504-A6FD-826F2B754A9A}"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2B97227A-013F-49EB-B08B-E7F95E982241}">
      <dgm:prSet custT="1"/>
      <dgm:spPr>
        <a:xfrm>
          <a:off x="937002" y="1903"/>
          <a:ext cx="5997178" cy="811257"/>
        </a:xfrm>
        <a:prstGeom prst="rect">
          <a:avLst/>
        </a:prstGeom>
        <a:noFill/>
        <a:ln>
          <a:noFill/>
        </a:ln>
        <a:effectLst/>
      </dgm:spPr>
      <dgm:t>
        <a:bodyPr/>
        <a:lstStyle/>
        <a:p>
          <a:pPr>
            <a:buNone/>
          </a:pPr>
          <a:r>
            <a:rPr lang="en-GB" sz="1600" b="0" i="0" kern="1200" dirty="0">
              <a:solidFill>
                <a:sysClr val="windowText" lastClr="000000"/>
              </a:solidFill>
              <a:effectLst/>
              <a:latin typeface="Calibri" panose="020F0502020204030204"/>
              <a:ea typeface="+mn-ea"/>
              <a:cs typeface="+mn-cs"/>
            </a:rPr>
            <a:t>How often do you need to report back on progress?</a:t>
          </a:r>
          <a:endParaRPr lang="en-US" sz="1600" b="0" i="0" kern="1200" dirty="0">
            <a:solidFill>
              <a:sysClr val="windowText" lastClr="000000"/>
            </a:solidFill>
            <a:effectLst/>
            <a:latin typeface="Calibri" panose="020F0502020204030204"/>
            <a:ea typeface="+mn-ea"/>
            <a:cs typeface="+mn-cs"/>
          </a:endParaRPr>
        </a:p>
      </dgm:t>
    </dgm:pt>
    <dgm:pt modelId="{7AB57DB1-0FCF-4ACA-9009-22392C58C655}" type="parTrans" cxnId="{44E28FFF-0320-4B9A-B0B8-0CF0E1959874}">
      <dgm:prSet/>
      <dgm:spPr/>
      <dgm:t>
        <a:bodyPr/>
        <a:lstStyle/>
        <a:p>
          <a:endParaRPr lang="en-US" sz="1600"/>
        </a:p>
      </dgm:t>
    </dgm:pt>
    <dgm:pt modelId="{D66259FE-EA0E-46AE-A2D8-7FE09567456C}" type="sibTrans" cxnId="{44E28FFF-0320-4B9A-B0B8-0CF0E1959874}">
      <dgm:prSet/>
      <dgm:spPr/>
      <dgm:t>
        <a:bodyPr/>
        <a:lstStyle/>
        <a:p>
          <a:endParaRPr lang="en-US" sz="1600"/>
        </a:p>
      </dgm:t>
    </dgm:pt>
    <dgm:pt modelId="{85FFDC1B-0E5B-44F0-B5C4-52B78A1022DF}">
      <dgm:prSet custT="1"/>
      <dgm:spPr>
        <a:xfrm>
          <a:off x="937002" y="1015975"/>
          <a:ext cx="5997178" cy="811257"/>
        </a:xfrm>
        <a:prstGeom prst="rect">
          <a:avLst/>
        </a:prstGeom>
        <a:noFill/>
        <a:ln>
          <a:noFill/>
        </a:ln>
        <a:effectLst/>
      </dgm:spPr>
      <dgm:t>
        <a:bodyPr/>
        <a:lstStyle/>
        <a:p>
          <a:pPr>
            <a:buNone/>
          </a:pPr>
          <a:r>
            <a:rPr lang="en-US" sz="1600" dirty="0">
              <a:solidFill>
                <a:sysClr val="windowText" lastClr="000000">
                  <a:hueOff val="0"/>
                  <a:satOff val="0"/>
                  <a:lumOff val="0"/>
                  <a:alphaOff val="0"/>
                </a:sysClr>
              </a:solidFill>
              <a:latin typeface="Calibri" panose="020F0502020204030204"/>
              <a:ea typeface="+mn-ea"/>
              <a:cs typeface="+mn-cs"/>
            </a:rPr>
            <a:t>How will you report back any difficulties you might be having?</a:t>
          </a:r>
        </a:p>
      </dgm:t>
    </dgm:pt>
    <dgm:pt modelId="{7DE00CC9-D7E7-4FBB-B59F-5839A4223530}" type="parTrans" cxnId="{E329230B-5B2E-4D20-B0E4-E65DC135E04A}">
      <dgm:prSet/>
      <dgm:spPr/>
      <dgm:t>
        <a:bodyPr/>
        <a:lstStyle/>
        <a:p>
          <a:endParaRPr lang="en-US" sz="1600"/>
        </a:p>
      </dgm:t>
    </dgm:pt>
    <dgm:pt modelId="{778FF15E-1F84-4A5B-8E8A-36F48D2CB347}" type="sibTrans" cxnId="{E329230B-5B2E-4D20-B0E4-E65DC135E04A}">
      <dgm:prSet/>
      <dgm:spPr/>
      <dgm:t>
        <a:bodyPr/>
        <a:lstStyle/>
        <a:p>
          <a:endParaRPr lang="en-US" sz="1600"/>
        </a:p>
      </dgm:t>
    </dgm:pt>
    <dgm:pt modelId="{89621ABC-2017-4646-922F-49F08FE03CC0}">
      <dgm:prSet custT="1"/>
      <dgm:spPr>
        <a:xfrm>
          <a:off x="937002" y="2030048"/>
          <a:ext cx="5997178" cy="811257"/>
        </a:xfrm>
        <a:prstGeom prst="rect">
          <a:avLst/>
        </a:prstGeom>
        <a:noFill/>
        <a:ln>
          <a:noFill/>
        </a:ln>
        <a:effectLst/>
      </dgm:spPr>
      <dgm:t>
        <a:bodyPr/>
        <a:lstStyle/>
        <a:p>
          <a:pPr>
            <a:buNone/>
          </a:pPr>
          <a:r>
            <a:rPr lang="en-US" sz="1600" dirty="0">
              <a:solidFill>
                <a:sysClr val="windowText" lastClr="000000">
                  <a:hueOff val="0"/>
                  <a:satOff val="0"/>
                  <a:lumOff val="0"/>
                  <a:alphaOff val="0"/>
                </a:sysClr>
              </a:solidFill>
              <a:latin typeface="Calibri" panose="020F0502020204030204"/>
              <a:ea typeface="+mn-ea"/>
              <a:cs typeface="+mn-cs"/>
            </a:rPr>
            <a:t>Is your goal still achievable in the timeframe?</a:t>
          </a:r>
        </a:p>
      </dgm:t>
    </dgm:pt>
    <dgm:pt modelId="{D8DDFDEF-45FA-4F59-AF20-BC66F1216D60}" type="parTrans" cxnId="{E2DEC77B-5E00-418C-BB24-B2D37EA6FBC5}">
      <dgm:prSet/>
      <dgm:spPr/>
      <dgm:t>
        <a:bodyPr/>
        <a:lstStyle/>
        <a:p>
          <a:endParaRPr lang="en-US" sz="1600"/>
        </a:p>
      </dgm:t>
    </dgm:pt>
    <dgm:pt modelId="{170E4A17-6762-4247-8919-9C76EE772571}" type="sibTrans" cxnId="{E2DEC77B-5E00-418C-BB24-B2D37EA6FBC5}">
      <dgm:prSet/>
      <dgm:spPr/>
      <dgm:t>
        <a:bodyPr/>
        <a:lstStyle/>
        <a:p>
          <a:endParaRPr lang="en-US" sz="1600"/>
        </a:p>
      </dgm:t>
    </dgm:pt>
    <dgm:pt modelId="{18F412FD-9088-426C-AFE6-D3593B4A5B44}">
      <dgm:prSet custT="1"/>
      <dgm:spPr>
        <a:xfrm>
          <a:off x="937002" y="3044120"/>
          <a:ext cx="5997178" cy="811257"/>
        </a:xfrm>
        <a:prstGeom prst="rect">
          <a:avLst/>
        </a:prstGeom>
        <a:noFill/>
        <a:ln>
          <a:noFill/>
        </a:ln>
        <a:effectLst/>
      </dgm:spPr>
      <dgm:t>
        <a:bodyPr/>
        <a:lstStyle/>
        <a:p>
          <a:pPr>
            <a:buNone/>
          </a:pPr>
          <a:r>
            <a:rPr lang="en-GB" sz="1600" b="0" i="0" dirty="0">
              <a:solidFill>
                <a:sysClr val="windowText" lastClr="000000">
                  <a:hueOff val="0"/>
                  <a:satOff val="0"/>
                  <a:lumOff val="0"/>
                  <a:alphaOff val="0"/>
                </a:sysClr>
              </a:solidFill>
              <a:latin typeface="Calibri" panose="020F0502020204030204"/>
              <a:ea typeface="+mn-ea"/>
              <a:cs typeface="+mn-cs"/>
            </a:rPr>
            <a:t>What successes have you had?</a:t>
          </a:r>
          <a:endParaRPr lang="en-US" sz="1600" dirty="0">
            <a:solidFill>
              <a:sysClr val="windowText" lastClr="000000">
                <a:hueOff val="0"/>
                <a:satOff val="0"/>
                <a:lumOff val="0"/>
                <a:alphaOff val="0"/>
              </a:sysClr>
            </a:solidFill>
            <a:latin typeface="Calibri" panose="020F0502020204030204"/>
            <a:ea typeface="+mn-ea"/>
            <a:cs typeface="+mn-cs"/>
          </a:endParaRPr>
        </a:p>
      </dgm:t>
    </dgm:pt>
    <dgm:pt modelId="{D313B450-AD54-4CC1-A944-F21613158B66}" type="parTrans" cxnId="{1C0A1A16-8272-4FCD-ACCD-4C635BC7E41E}">
      <dgm:prSet/>
      <dgm:spPr/>
      <dgm:t>
        <a:bodyPr/>
        <a:lstStyle/>
        <a:p>
          <a:endParaRPr lang="en-US" sz="1600"/>
        </a:p>
      </dgm:t>
    </dgm:pt>
    <dgm:pt modelId="{AACE2922-542B-4BB0-BA67-D2AFDDF44746}" type="sibTrans" cxnId="{1C0A1A16-8272-4FCD-ACCD-4C635BC7E41E}">
      <dgm:prSet/>
      <dgm:spPr/>
      <dgm:t>
        <a:bodyPr/>
        <a:lstStyle/>
        <a:p>
          <a:endParaRPr lang="en-US" sz="1600"/>
        </a:p>
      </dgm:t>
    </dgm:pt>
    <dgm:pt modelId="{0A21B57F-BAE2-4118-83C8-BB932D6DF6A5}">
      <dgm:prSet custT="1"/>
      <dgm:spPr>
        <a:xfrm>
          <a:off x="937002" y="4058192"/>
          <a:ext cx="5997178" cy="811257"/>
        </a:xfrm>
        <a:prstGeom prst="rect">
          <a:avLst/>
        </a:prstGeom>
        <a:noFill/>
        <a:ln>
          <a:noFill/>
        </a:ln>
        <a:effectLst/>
      </dgm:spPr>
      <dgm:t>
        <a:bodyPr/>
        <a:lstStyle/>
        <a:p>
          <a:pPr>
            <a:buNone/>
          </a:pPr>
          <a:r>
            <a:rPr lang="en-GB" sz="1600" dirty="0">
              <a:solidFill>
                <a:sysClr val="windowText" lastClr="000000">
                  <a:hueOff val="0"/>
                  <a:satOff val="0"/>
                  <a:lumOff val="0"/>
                  <a:alphaOff val="0"/>
                </a:sysClr>
              </a:solidFill>
              <a:latin typeface="Calibri" panose="020F0502020204030204"/>
              <a:ea typeface="+mn-ea"/>
              <a:cs typeface="+mn-cs"/>
            </a:rPr>
            <a:t>What are you struggling with? What support do you need?</a:t>
          </a:r>
          <a:endParaRPr lang="en-US" sz="1600" dirty="0">
            <a:solidFill>
              <a:sysClr val="windowText" lastClr="000000">
                <a:hueOff val="0"/>
                <a:satOff val="0"/>
                <a:lumOff val="0"/>
                <a:alphaOff val="0"/>
              </a:sysClr>
            </a:solidFill>
            <a:latin typeface="Calibri" panose="020F0502020204030204"/>
            <a:ea typeface="+mn-ea"/>
            <a:cs typeface="+mn-cs"/>
          </a:endParaRPr>
        </a:p>
      </dgm:t>
    </dgm:pt>
    <dgm:pt modelId="{D8226B92-861C-4E0D-9D74-408372EF623D}" type="parTrans" cxnId="{3FC69AA4-145C-4DF9-976C-5C10E413A5C0}">
      <dgm:prSet/>
      <dgm:spPr/>
      <dgm:t>
        <a:bodyPr/>
        <a:lstStyle/>
        <a:p>
          <a:endParaRPr lang="en-US" sz="1600"/>
        </a:p>
      </dgm:t>
    </dgm:pt>
    <dgm:pt modelId="{DC19F584-87BB-4B34-894B-D78DA3B71A20}" type="sibTrans" cxnId="{3FC69AA4-145C-4DF9-976C-5C10E413A5C0}">
      <dgm:prSet/>
      <dgm:spPr/>
      <dgm:t>
        <a:bodyPr/>
        <a:lstStyle/>
        <a:p>
          <a:endParaRPr lang="en-US" sz="1600"/>
        </a:p>
      </dgm:t>
    </dgm:pt>
    <dgm:pt modelId="{6FAE89BD-4166-4BAE-A1FF-C4865168FEA9}">
      <dgm:prSet custT="1"/>
      <dgm:spPr>
        <a:xfrm>
          <a:off x="937002" y="5072264"/>
          <a:ext cx="5997178" cy="811257"/>
        </a:xfrm>
        <a:prstGeom prst="rect">
          <a:avLst/>
        </a:prstGeom>
        <a:noFill/>
        <a:ln>
          <a:noFill/>
        </a:ln>
        <a:effectLst/>
      </dgm:spPr>
      <dgm:t>
        <a:bodyPr/>
        <a:lstStyle/>
        <a:p>
          <a:pPr>
            <a:buNone/>
          </a:pPr>
          <a:r>
            <a:rPr lang="en-GB" sz="1600" dirty="0">
              <a:solidFill>
                <a:sysClr val="windowText" lastClr="000000">
                  <a:hueOff val="0"/>
                  <a:satOff val="0"/>
                  <a:lumOff val="0"/>
                  <a:alphaOff val="0"/>
                </a:sysClr>
              </a:solidFill>
              <a:latin typeface="Calibri" panose="020F0502020204030204"/>
              <a:ea typeface="+mn-ea"/>
              <a:cs typeface="+mn-cs"/>
            </a:rPr>
            <a:t>What systems or processes are impacting on the plan?</a:t>
          </a:r>
          <a:endParaRPr lang="en-US" sz="1600" dirty="0">
            <a:solidFill>
              <a:sysClr val="windowText" lastClr="000000">
                <a:hueOff val="0"/>
                <a:satOff val="0"/>
                <a:lumOff val="0"/>
                <a:alphaOff val="0"/>
              </a:sysClr>
            </a:solidFill>
            <a:latin typeface="Calibri" panose="020F0502020204030204"/>
            <a:ea typeface="+mn-ea"/>
            <a:cs typeface="+mn-cs"/>
          </a:endParaRPr>
        </a:p>
      </dgm:t>
    </dgm:pt>
    <dgm:pt modelId="{B56F3629-E91F-4138-9DD4-01E38F8D3A59}" type="parTrans" cxnId="{AD2B9832-2565-483A-BF79-1911077C5E3F}">
      <dgm:prSet/>
      <dgm:spPr/>
      <dgm:t>
        <a:bodyPr/>
        <a:lstStyle/>
        <a:p>
          <a:endParaRPr lang="en-US" sz="1600"/>
        </a:p>
      </dgm:t>
    </dgm:pt>
    <dgm:pt modelId="{B61B1AAA-AA5B-4C8E-8F49-BD954F06E64A}" type="sibTrans" cxnId="{AD2B9832-2565-483A-BF79-1911077C5E3F}">
      <dgm:prSet/>
      <dgm:spPr/>
      <dgm:t>
        <a:bodyPr/>
        <a:lstStyle/>
        <a:p>
          <a:endParaRPr lang="en-US" sz="1600"/>
        </a:p>
      </dgm:t>
    </dgm:pt>
    <dgm:pt modelId="{E90092A0-3461-4238-AF0C-593C5B93D3BE}" type="pres">
      <dgm:prSet presAssocID="{AF866F78-596F-4504-A6FD-826F2B754A9A}" presName="root" presStyleCnt="0">
        <dgm:presLayoutVars>
          <dgm:dir/>
          <dgm:resizeHandles val="exact"/>
        </dgm:presLayoutVars>
      </dgm:prSet>
      <dgm:spPr/>
    </dgm:pt>
    <dgm:pt modelId="{97201571-F98C-481B-866F-38A1ECA6939A}" type="pres">
      <dgm:prSet presAssocID="{2B97227A-013F-49EB-B08B-E7F95E982241}" presName="compNode" presStyleCnt="0"/>
      <dgm:spPr/>
    </dgm:pt>
    <dgm:pt modelId="{E57CF191-1FDD-477A-88A4-E38F1979E994}" type="pres">
      <dgm:prSet presAssocID="{2B97227A-013F-49EB-B08B-E7F95E982241}" presName="bgRect" presStyleLbl="bgShp" presStyleIdx="0" presStyleCnt="6"/>
      <dgm:spPr>
        <a:xfrm>
          <a:off x="0" y="1903"/>
          <a:ext cx="6934181" cy="811257"/>
        </a:xfrm>
        <a:prstGeom prst="roundRect">
          <a:avLst>
            <a:gd name="adj" fmla="val 10000"/>
          </a:avLst>
        </a:prstGeom>
        <a:solidFill>
          <a:sysClr val="window" lastClr="FFFFFF">
            <a:lumMod val="95000"/>
            <a:hueOff val="0"/>
            <a:satOff val="0"/>
            <a:lumOff val="0"/>
            <a:alphaOff val="0"/>
          </a:sysClr>
        </a:solidFill>
        <a:ln>
          <a:noFill/>
        </a:ln>
        <a:effectLst/>
      </dgm:spPr>
    </dgm:pt>
    <dgm:pt modelId="{4334CA3F-196D-4665-AE46-3064E51AE390}" type="pres">
      <dgm:prSet presAssocID="{2B97227A-013F-49EB-B08B-E7F95E982241}" presName="iconRect" presStyleLbl="node1" presStyleIdx="0" presStyleCnt="6"/>
      <dgm:spPr>
        <a:xfrm>
          <a:off x="245405" y="184436"/>
          <a:ext cx="446191" cy="44619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gm:spPr>
      <dgm:extLst>
        <a:ext uri="{E40237B7-FDA0-4F09-8148-C483321AD2D9}">
          <dgm14:cNvPr xmlns:dgm14="http://schemas.microsoft.com/office/drawing/2010/diagram" id="0" name="" descr="Stopwatch"/>
        </a:ext>
      </dgm:extLst>
    </dgm:pt>
    <dgm:pt modelId="{A8D08AAE-BCF8-4890-959E-F15D1B0D9AE9}" type="pres">
      <dgm:prSet presAssocID="{2B97227A-013F-49EB-B08B-E7F95E982241}" presName="spaceRect" presStyleCnt="0"/>
      <dgm:spPr/>
    </dgm:pt>
    <dgm:pt modelId="{1B96AEE0-AF51-41E7-94E9-4A17FDD2B9C7}" type="pres">
      <dgm:prSet presAssocID="{2B97227A-013F-49EB-B08B-E7F95E982241}" presName="parTx" presStyleLbl="revTx" presStyleIdx="0" presStyleCnt="6">
        <dgm:presLayoutVars>
          <dgm:chMax val="0"/>
          <dgm:chPref val="0"/>
        </dgm:presLayoutVars>
      </dgm:prSet>
      <dgm:spPr/>
    </dgm:pt>
    <dgm:pt modelId="{B59253C9-D9D7-4DEA-A969-C05FC2EABD76}" type="pres">
      <dgm:prSet presAssocID="{D66259FE-EA0E-46AE-A2D8-7FE09567456C}" presName="sibTrans" presStyleCnt="0"/>
      <dgm:spPr/>
    </dgm:pt>
    <dgm:pt modelId="{5D13170C-5796-45C5-B86E-50B2CED141ED}" type="pres">
      <dgm:prSet presAssocID="{85FFDC1B-0E5B-44F0-B5C4-52B78A1022DF}" presName="compNode" presStyleCnt="0"/>
      <dgm:spPr/>
    </dgm:pt>
    <dgm:pt modelId="{EDABC086-3BAA-42BD-AD1A-8034CD42A5CC}" type="pres">
      <dgm:prSet presAssocID="{85FFDC1B-0E5B-44F0-B5C4-52B78A1022DF}" presName="bgRect" presStyleLbl="bgShp" presStyleIdx="1" presStyleCnt="6"/>
      <dgm:spPr>
        <a:xfrm>
          <a:off x="0" y="1015975"/>
          <a:ext cx="6934181" cy="811257"/>
        </a:xfrm>
        <a:prstGeom prst="roundRect">
          <a:avLst>
            <a:gd name="adj" fmla="val 10000"/>
          </a:avLst>
        </a:prstGeom>
        <a:solidFill>
          <a:sysClr val="window" lastClr="FFFFFF">
            <a:lumMod val="95000"/>
            <a:hueOff val="0"/>
            <a:satOff val="0"/>
            <a:lumOff val="0"/>
            <a:alphaOff val="0"/>
          </a:sysClr>
        </a:solidFill>
        <a:ln>
          <a:noFill/>
        </a:ln>
        <a:effectLst/>
      </dgm:spPr>
    </dgm:pt>
    <dgm:pt modelId="{388BD216-3287-47AB-8531-92A6150F0760}" type="pres">
      <dgm:prSet presAssocID="{85FFDC1B-0E5B-44F0-B5C4-52B78A1022DF}" presName="iconRect" presStyleLbl="node1" presStyleIdx="1" presStyleCnt="6"/>
      <dgm:spPr>
        <a:xfrm>
          <a:off x="245405" y="1198508"/>
          <a:ext cx="446191" cy="44619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gm:spPr>
      <dgm:extLst>
        <a:ext uri="{E40237B7-FDA0-4F09-8148-C483321AD2D9}">
          <dgm14:cNvPr xmlns:dgm14="http://schemas.microsoft.com/office/drawing/2010/diagram" id="0" name="" descr="Influencer"/>
        </a:ext>
      </dgm:extLst>
    </dgm:pt>
    <dgm:pt modelId="{19712E05-61C1-4335-984A-D7225417EA92}" type="pres">
      <dgm:prSet presAssocID="{85FFDC1B-0E5B-44F0-B5C4-52B78A1022DF}" presName="spaceRect" presStyleCnt="0"/>
      <dgm:spPr/>
    </dgm:pt>
    <dgm:pt modelId="{D2F890E3-3A29-4E6B-A6A5-190B00E45085}" type="pres">
      <dgm:prSet presAssocID="{85FFDC1B-0E5B-44F0-B5C4-52B78A1022DF}" presName="parTx" presStyleLbl="revTx" presStyleIdx="1" presStyleCnt="6">
        <dgm:presLayoutVars>
          <dgm:chMax val="0"/>
          <dgm:chPref val="0"/>
        </dgm:presLayoutVars>
      </dgm:prSet>
      <dgm:spPr/>
    </dgm:pt>
    <dgm:pt modelId="{13492A79-1C8B-489E-AE24-4E0C630F725E}" type="pres">
      <dgm:prSet presAssocID="{778FF15E-1F84-4A5B-8E8A-36F48D2CB347}" presName="sibTrans" presStyleCnt="0"/>
      <dgm:spPr/>
    </dgm:pt>
    <dgm:pt modelId="{837E1990-2D1E-4770-AB01-714C36B296AF}" type="pres">
      <dgm:prSet presAssocID="{89621ABC-2017-4646-922F-49F08FE03CC0}" presName="compNode" presStyleCnt="0"/>
      <dgm:spPr/>
    </dgm:pt>
    <dgm:pt modelId="{FAAAA8C8-C00E-427E-B632-6CA613645103}" type="pres">
      <dgm:prSet presAssocID="{89621ABC-2017-4646-922F-49F08FE03CC0}" presName="bgRect" presStyleLbl="bgShp" presStyleIdx="2" presStyleCnt="6"/>
      <dgm:spPr>
        <a:xfrm>
          <a:off x="0" y="2030048"/>
          <a:ext cx="6934181" cy="811257"/>
        </a:xfrm>
        <a:prstGeom prst="roundRect">
          <a:avLst>
            <a:gd name="adj" fmla="val 10000"/>
          </a:avLst>
        </a:prstGeom>
        <a:solidFill>
          <a:sysClr val="window" lastClr="FFFFFF">
            <a:lumMod val="95000"/>
            <a:hueOff val="0"/>
            <a:satOff val="0"/>
            <a:lumOff val="0"/>
            <a:alphaOff val="0"/>
          </a:sysClr>
        </a:solidFill>
        <a:ln>
          <a:noFill/>
        </a:ln>
        <a:effectLst/>
      </dgm:spPr>
    </dgm:pt>
    <dgm:pt modelId="{8221A4E4-3690-464A-9E40-511974CDA7D8}" type="pres">
      <dgm:prSet presAssocID="{89621ABC-2017-4646-922F-49F08FE03CC0}" presName="iconRect" presStyleLbl="node1" presStyleIdx="2" presStyleCnt="6"/>
      <dgm:spPr>
        <a:xfrm>
          <a:off x="245405" y="2212581"/>
          <a:ext cx="446191" cy="44619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gm:spPr>
      <dgm:extLst>
        <a:ext uri="{E40237B7-FDA0-4F09-8148-C483321AD2D9}">
          <dgm14:cNvPr xmlns:dgm14="http://schemas.microsoft.com/office/drawing/2010/diagram" id="0" name="" descr="Lightbulb and pencil"/>
        </a:ext>
      </dgm:extLst>
    </dgm:pt>
    <dgm:pt modelId="{C4199A96-71BE-4CE2-9815-1966B71EFA28}" type="pres">
      <dgm:prSet presAssocID="{89621ABC-2017-4646-922F-49F08FE03CC0}" presName="spaceRect" presStyleCnt="0"/>
      <dgm:spPr/>
    </dgm:pt>
    <dgm:pt modelId="{5A2C06DC-A7BF-48E6-9350-2986BE4DE3FD}" type="pres">
      <dgm:prSet presAssocID="{89621ABC-2017-4646-922F-49F08FE03CC0}" presName="parTx" presStyleLbl="revTx" presStyleIdx="2" presStyleCnt="6">
        <dgm:presLayoutVars>
          <dgm:chMax val="0"/>
          <dgm:chPref val="0"/>
        </dgm:presLayoutVars>
      </dgm:prSet>
      <dgm:spPr/>
    </dgm:pt>
    <dgm:pt modelId="{36739EAD-05B7-48C5-ADFA-CC0A6FADDFED}" type="pres">
      <dgm:prSet presAssocID="{170E4A17-6762-4247-8919-9C76EE772571}" presName="sibTrans" presStyleCnt="0"/>
      <dgm:spPr/>
    </dgm:pt>
    <dgm:pt modelId="{A7F470DF-C08C-4813-B31D-FA55C0C8DE43}" type="pres">
      <dgm:prSet presAssocID="{18F412FD-9088-426C-AFE6-D3593B4A5B44}" presName="compNode" presStyleCnt="0"/>
      <dgm:spPr/>
    </dgm:pt>
    <dgm:pt modelId="{F43865DD-1E07-4E97-8AF3-7309444F4D29}" type="pres">
      <dgm:prSet presAssocID="{18F412FD-9088-426C-AFE6-D3593B4A5B44}" presName="bgRect" presStyleLbl="bgShp" presStyleIdx="3" presStyleCnt="6"/>
      <dgm:spPr>
        <a:xfrm>
          <a:off x="0" y="3044120"/>
          <a:ext cx="6934181" cy="811257"/>
        </a:xfrm>
        <a:prstGeom prst="roundRect">
          <a:avLst>
            <a:gd name="adj" fmla="val 10000"/>
          </a:avLst>
        </a:prstGeom>
        <a:solidFill>
          <a:sysClr val="window" lastClr="FFFFFF">
            <a:lumMod val="95000"/>
            <a:hueOff val="0"/>
            <a:satOff val="0"/>
            <a:lumOff val="0"/>
            <a:alphaOff val="0"/>
          </a:sysClr>
        </a:solidFill>
        <a:ln>
          <a:noFill/>
        </a:ln>
        <a:effectLst/>
      </dgm:spPr>
    </dgm:pt>
    <dgm:pt modelId="{889F1C11-BD8B-4E91-9993-F62B557F3E09}" type="pres">
      <dgm:prSet presAssocID="{18F412FD-9088-426C-AFE6-D3593B4A5B44}" presName="iconRect" presStyleLbl="node1" presStyleIdx="3" presStyleCnt="6"/>
      <dgm:spPr>
        <a:xfrm>
          <a:off x="245405" y="3226653"/>
          <a:ext cx="446191" cy="44619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gm:spPr>
      <dgm:extLst>
        <a:ext uri="{E40237B7-FDA0-4F09-8148-C483321AD2D9}">
          <dgm14:cNvPr xmlns:dgm14="http://schemas.microsoft.com/office/drawing/2010/diagram" id="0" name="" descr="Fireworks"/>
        </a:ext>
      </dgm:extLst>
    </dgm:pt>
    <dgm:pt modelId="{27F595AF-AA87-4380-8519-6C12524CA504}" type="pres">
      <dgm:prSet presAssocID="{18F412FD-9088-426C-AFE6-D3593B4A5B44}" presName="spaceRect" presStyleCnt="0"/>
      <dgm:spPr/>
    </dgm:pt>
    <dgm:pt modelId="{54323763-FA29-49BD-8877-F13159868EE9}" type="pres">
      <dgm:prSet presAssocID="{18F412FD-9088-426C-AFE6-D3593B4A5B44}" presName="parTx" presStyleLbl="revTx" presStyleIdx="3" presStyleCnt="6">
        <dgm:presLayoutVars>
          <dgm:chMax val="0"/>
          <dgm:chPref val="0"/>
        </dgm:presLayoutVars>
      </dgm:prSet>
      <dgm:spPr/>
    </dgm:pt>
    <dgm:pt modelId="{8F179D20-0ED5-4915-92EC-FE7DF5E261D3}" type="pres">
      <dgm:prSet presAssocID="{AACE2922-542B-4BB0-BA67-D2AFDDF44746}" presName="sibTrans" presStyleCnt="0"/>
      <dgm:spPr/>
    </dgm:pt>
    <dgm:pt modelId="{1C7457F5-BEB0-4FFA-ADF0-A0525ADF0CDA}" type="pres">
      <dgm:prSet presAssocID="{0A21B57F-BAE2-4118-83C8-BB932D6DF6A5}" presName="compNode" presStyleCnt="0"/>
      <dgm:spPr/>
    </dgm:pt>
    <dgm:pt modelId="{CE36DBC4-CC08-4E89-A1BF-7FF4B559DC74}" type="pres">
      <dgm:prSet presAssocID="{0A21B57F-BAE2-4118-83C8-BB932D6DF6A5}" presName="bgRect" presStyleLbl="bgShp" presStyleIdx="4" presStyleCnt="6"/>
      <dgm:spPr>
        <a:xfrm>
          <a:off x="0" y="4058192"/>
          <a:ext cx="6934181" cy="811257"/>
        </a:xfrm>
        <a:prstGeom prst="roundRect">
          <a:avLst>
            <a:gd name="adj" fmla="val 10000"/>
          </a:avLst>
        </a:prstGeom>
        <a:solidFill>
          <a:sysClr val="window" lastClr="FFFFFF">
            <a:lumMod val="95000"/>
            <a:hueOff val="0"/>
            <a:satOff val="0"/>
            <a:lumOff val="0"/>
            <a:alphaOff val="0"/>
          </a:sysClr>
        </a:solidFill>
        <a:ln>
          <a:noFill/>
        </a:ln>
        <a:effectLst/>
      </dgm:spPr>
    </dgm:pt>
    <dgm:pt modelId="{8177B88E-11F6-4A1C-AFAE-B9E60291B704}" type="pres">
      <dgm:prSet presAssocID="{0A21B57F-BAE2-4118-83C8-BB932D6DF6A5}" presName="iconRect" presStyleLbl="node1" presStyleIdx="4" presStyleCnt="6"/>
      <dgm:spPr>
        <a:xfrm>
          <a:off x="245405" y="4240725"/>
          <a:ext cx="446191" cy="446191"/>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gm:spPr>
      <dgm:extLst>
        <a:ext uri="{E40237B7-FDA0-4F09-8148-C483321AD2D9}">
          <dgm14:cNvPr xmlns:dgm14="http://schemas.microsoft.com/office/drawing/2010/diagram" id="0" name="" descr="Moustache Face with Solid Fill"/>
        </a:ext>
      </dgm:extLst>
    </dgm:pt>
    <dgm:pt modelId="{01AF32DA-7D67-4174-BB5F-41B80C26E51C}" type="pres">
      <dgm:prSet presAssocID="{0A21B57F-BAE2-4118-83C8-BB932D6DF6A5}" presName="spaceRect" presStyleCnt="0"/>
      <dgm:spPr/>
    </dgm:pt>
    <dgm:pt modelId="{C1EFCB47-F6B8-49BC-96C4-473B587D0EE8}" type="pres">
      <dgm:prSet presAssocID="{0A21B57F-BAE2-4118-83C8-BB932D6DF6A5}" presName="parTx" presStyleLbl="revTx" presStyleIdx="4" presStyleCnt="6">
        <dgm:presLayoutVars>
          <dgm:chMax val="0"/>
          <dgm:chPref val="0"/>
        </dgm:presLayoutVars>
      </dgm:prSet>
      <dgm:spPr/>
    </dgm:pt>
    <dgm:pt modelId="{3023BB2D-BDF6-41A2-B2D9-20B1EC55AF69}" type="pres">
      <dgm:prSet presAssocID="{DC19F584-87BB-4B34-894B-D78DA3B71A20}" presName="sibTrans" presStyleCnt="0"/>
      <dgm:spPr/>
    </dgm:pt>
    <dgm:pt modelId="{4113B42A-8F7B-4E3F-9347-CE57A74EE11F}" type="pres">
      <dgm:prSet presAssocID="{6FAE89BD-4166-4BAE-A1FF-C4865168FEA9}" presName="compNode" presStyleCnt="0"/>
      <dgm:spPr/>
    </dgm:pt>
    <dgm:pt modelId="{31B507D0-7802-42B8-8C16-81338DAF0A73}" type="pres">
      <dgm:prSet presAssocID="{6FAE89BD-4166-4BAE-A1FF-C4865168FEA9}" presName="bgRect" presStyleLbl="bgShp" presStyleIdx="5" presStyleCnt="6"/>
      <dgm:spPr>
        <a:xfrm>
          <a:off x="0" y="5072264"/>
          <a:ext cx="6934181" cy="811257"/>
        </a:xfrm>
        <a:prstGeom prst="roundRect">
          <a:avLst>
            <a:gd name="adj" fmla="val 10000"/>
          </a:avLst>
        </a:prstGeom>
        <a:solidFill>
          <a:sysClr val="window" lastClr="FFFFFF">
            <a:lumMod val="95000"/>
            <a:hueOff val="0"/>
            <a:satOff val="0"/>
            <a:lumOff val="0"/>
            <a:alphaOff val="0"/>
          </a:sysClr>
        </a:solidFill>
        <a:ln>
          <a:noFill/>
        </a:ln>
        <a:effectLst/>
      </dgm:spPr>
    </dgm:pt>
    <dgm:pt modelId="{F8721591-3F8D-49BB-AFE7-0FE8091C22E3}" type="pres">
      <dgm:prSet presAssocID="{6FAE89BD-4166-4BAE-A1FF-C4865168FEA9}" presName="iconRect" presStyleLbl="node1" presStyleIdx="5" presStyleCnt="6"/>
      <dgm:spPr>
        <a:xfrm>
          <a:off x="245405" y="5254797"/>
          <a:ext cx="446191" cy="446191"/>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gm:spPr>
      <dgm:extLst>
        <a:ext uri="{E40237B7-FDA0-4F09-8148-C483321AD2D9}">
          <dgm14:cNvPr xmlns:dgm14="http://schemas.microsoft.com/office/drawing/2010/diagram" id="0" name="" descr="Light Bulb and Gear"/>
        </a:ext>
      </dgm:extLst>
    </dgm:pt>
    <dgm:pt modelId="{82D2830C-9CA6-43A6-9078-90AD9EA2C719}" type="pres">
      <dgm:prSet presAssocID="{6FAE89BD-4166-4BAE-A1FF-C4865168FEA9}" presName="spaceRect" presStyleCnt="0"/>
      <dgm:spPr/>
    </dgm:pt>
    <dgm:pt modelId="{C2CC1CD3-1CF6-4746-8C29-5928AF713D01}" type="pres">
      <dgm:prSet presAssocID="{6FAE89BD-4166-4BAE-A1FF-C4865168FEA9}" presName="parTx" presStyleLbl="revTx" presStyleIdx="5" presStyleCnt="6">
        <dgm:presLayoutVars>
          <dgm:chMax val="0"/>
          <dgm:chPref val="0"/>
        </dgm:presLayoutVars>
      </dgm:prSet>
      <dgm:spPr/>
    </dgm:pt>
  </dgm:ptLst>
  <dgm:cxnLst>
    <dgm:cxn modelId="{E329230B-5B2E-4D20-B0E4-E65DC135E04A}" srcId="{AF866F78-596F-4504-A6FD-826F2B754A9A}" destId="{85FFDC1B-0E5B-44F0-B5C4-52B78A1022DF}" srcOrd="1" destOrd="0" parTransId="{7DE00CC9-D7E7-4FBB-B59F-5839A4223530}" sibTransId="{778FF15E-1F84-4A5B-8E8A-36F48D2CB347}"/>
    <dgm:cxn modelId="{1C0A1A16-8272-4FCD-ACCD-4C635BC7E41E}" srcId="{AF866F78-596F-4504-A6FD-826F2B754A9A}" destId="{18F412FD-9088-426C-AFE6-D3593B4A5B44}" srcOrd="3" destOrd="0" parTransId="{D313B450-AD54-4CC1-A944-F21613158B66}" sibTransId="{AACE2922-542B-4BB0-BA67-D2AFDDF44746}"/>
    <dgm:cxn modelId="{AA96DF26-E59D-410E-A5DF-D436CF515207}" type="presOf" srcId="{6FAE89BD-4166-4BAE-A1FF-C4865168FEA9}" destId="{C2CC1CD3-1CF6-4746-8C29-5928AF713D01}" srcOrd="0" destOrd="0" presId="urn:microsoft.com/office/officeart/2018/2/layout/IconVerticalSolidList"/>
    <dgm:cxn modelId="{AD2B9832-2565-483A-BF79-1911077C5E3F}" srcId="{AF866F78-596F-4504-A6FD-826F2B754A9A}" destId="{6FAE89BD-4166-4BAE-A1FF-C4865168FEA9}" srcOrd="5" destOrd="0" parTransId="{B56F3629-E91F-4138-9DD4-01E38F8D3A59}" sibTransId="{B61B1AAA-AA5B-4C8E-8F49-BD954F06E64A}"/>
    <dgm:cxn modelId="{9EC19965-5DC1-427D-917B-78827DADD575}" type="presOf" srcId="{2B97227A-013F-49EB-B08B-E7F95E982241}" destId="{1B96AEE0-AF51-41E7-94E9-4A17FDD2B9C7}" srcOrd="0" destOrd="0" presId="urn:microsoft.com/office/officeart/2018/2/layout/IconVerticalSolidList"/>
    <dgm:cxn modelId="{E19C856B-D7CB-42D8-BEFC-C240073A94B1}" type="presOf" srcId="{85FFDC1B-0E5B-44F0-B5C4-52B78A1022DF}" destId="{D2F890E3-3A29-4E6B-A6A5-190B00E45085}" srcOrd="0" destOrd="0" presId="urn:microsoft.com/office/officeart/2018/2/layout/IconVerticalSolidList"/>
    <dgm:cxn modelId="{23295C7A-8876-4886-BA92-EC3EA147FB30}" type="presOf" srcId="{18F412FD-9088-426C-AFE6-D3593B4A5B44}" destId="{54323763-FA29-49BD-8877-F13159868EE9}" srcOrd="0" destOrd="0" presId="urn:microsoft.com/office/officeart/2018/2/layout/IconVerticalSolidList"/>
    <dgm:cxn modelId="{E2DEC77B-5E00-418C-BB24-B2D37EA6FBC5}" srcId="{AF866F78-596F-4504-A6FD-826F2B754A9A}" destId="{89621ABC-2017-4646-922F-49F08FE03CC0}" srcOrd="2" destOrd="0" parTransId="{D8DDFDEF-45FA-4F59-AF20-BC66F1216D60}" sibTransId="{170E4A17-6762-4247-8919-9C76EE772571}"/>
    <dgm:cxn modelId="{1B08FB95-43D6-450D-828B-C4F84A2F668B}" type="presOf" srcId="{0A21B57F-BAE2-4118-83C8-BB932D6DF6A5}" destId="{C1EFCB47-F6B8-49BC-96C4-473B587D0EE8}" srcOrd="0" destOrd="0" presId="urn:microsoft.com/office/officeart/2018/2/layout/IconVerticalSolidList"/>
    <dgm:cxn modelId="{3FC69AA4-145C-4DF9-976C-5C10E413A5C0}" srcId="{AF866F78-596F-4504-A6FD-826F2B754A9A}" destId="{0A21B57F-BAE2-4118-83C8-BB932D6DF6A5}" srcOrd="4" destOrd="0" parTransId="{D8226B92-861C-4E0D-9D74-408372EF623D}" sibTransId="{DC19F584-87BB-4B34-894B-D78DA3B71A20}"/>
    <dgm:cxn modelId="{DF1FA7B5-8CF7-4750-AE10-A097B1FF569F}" type="presOf" srcId="{AF866F78-596F-4504-A6FD-826F2B754A9A}" destId="{E90092A0-3461-4238-AF0C-593C5B93D3BE}" srcOrd="0" destOrd="0" presId="urn:microsoft.com/office/officeart/2018/2/layout/IconVerticalSolidList"/>
    <dgm:cxn modelId="{C3DA36DE-EA3A-4F3D-86E2-25A4FCF638EF}" type="presOf" srcId="{89621ABC-2017-4646-922F-49F08FE03CC0}" destId="{5A2C06DC-A7BF-48E6-9350-2986BE4DE3FD}" srcOrd="0" destOrd="0" presId="urn:microsoft.com/office/officeart/2018/2/layout/IconVerticalSolidList"/>
    <dgm:cxn modelId="{44E28FFF-0320-4B9A-B0B8-0CF0E1959874}" srcId="{AF866F78-596F-4504-A6FD-826F2B754A9A}" destId="{2B97227A-013F-49EB-B08B-E7F95E982241}" srcOrd="0" destOrd="0" parTransId="{7AB57DB1-0FCF-4ACA-9009-22392C58C655}" sibTransId="{D66259FE-EA0E-46AE-A2D8-7FE09567456C}"/>
    <dgm:cxn modelId="{F8A41455-D2A1-4792-89FE-5147C57BBD44}" type="presParOf" srcId="{E90092A0-3461-4238-AF0C-593C5B93D3BE}" destId="{97201571-F98C-481B-866F-38A1ECA6939A}" srcOrd="0" destOrd="0" presId="urn:microsoft.com/office/officeart/2018/2/layout/IconVerticalSolidList"/>
    <dgm:cxn modelId="{BD54E3AA-58F8-4C60-9A23-8BF14351A28F}" type="presParOf" srcId="{97201571-F98C-481B-866F-38A1ECA6939A}" destId="{E57CF191-1FDD-477A-88A4-E38F1979E994}" srcOrd="0" destOrd="0" presId="urn:microsoft.com/office/officeart/2018/2/layout/IconVerticalSolidList"/>
    <dgm:cxn modelId="{F92F9B2A-0D13-4280-B77E-FC42397EEAE3}" type="presParOf" srcId="{97201571-F98C-481B-866F-38A1ECA6939A}" destId="{4334CA3F-196D-4665-AE46-3064E51AE390}" srcOrd="1" destOrd="0" presId="urn:microsoft.com/office/officeart/2018/2/layout/IconVerticalSolidList"/>
    <dgm:cxn modelId="{979C0A1C-8FC7-40D3-81EE-CBBCBFAE9A23}" type="presParOf" srcId="{97201571-F98C-481B-866F-38A1ECA6939A}" destId="{A8D08AAE-BCF8-4890-959E-F15D1B0D9AE9}" srcOrd="2" destOrd="0" presId="urn:microsoft.com/office/officeart/2018/2/layout/IconVerticalSolidList"/>
    <dgm:cxn modelId="{5E5DBCF6-FC72-4C1F-A7E7-A1856C14D478}" type="presParOf" srcId="{97201571-F98C-481B-866F-38A1ECA6939A}" destId="{1B96AEE0-AF51-41E7-94E9-4A17FDD2B9C7}" srcOrd="3" destOrd="0" presId="urn:microsoft.com/office/officeart/2018/2/layout/IconVerticalSolidList"/>
    <dgm:cxn modelId="{DB6F64B7-7373-4199-BAAA-93DB75D9E222}" type="presParOf" srcId="{E90092A0-3461-4238-AF0C-593C5B93D3BE}" destId="{B59253C9-D9D7-4DEA-A969-C05FC2EABD76}" srcOrd="1" destOrd="0" presId="urn:microsoft.com/office/officeart/2018/2/layout/IconVerticalSolidList"/>
    <dgm:cxn modelId="{16EB9E32-85BD-4A56-9883-9B9036D6AAA2}" type="presParOf" srcId="{E90092A0-3461-4238-AF0C-593C5B93D3BE}" destId="{5D13170C-5796-45C5-B86E-50B2CED141ED}" srcOrd="2" destOrd="0" presId="urn:microsoft.com/office/officeart/2018/2/layout/IconVerticalSolidList"/>
    <dgm:cxn modelId="{FA734F65-FF73-44B0-ADB7-F51C51521696}" type="presParOf" srcId="{5D13170C-5796-45C5-B86E-50B2CED141ED}" destId="{EDABC086-3BAA-42BD-AD1A-8034CD42A5CC}" srcOrd="0" destOrd="0" presId="urn:microsoft.com/office/officeart/2018/2/layout/IconVerticalSolidList"/>
    <dgm:cxn modelId="{F035120C-5D78-4A95-A0C9-6899A3CE6FFC}" type="presParOf" srcId="{5D13170C-5796-45C5-B86E-50B2CED141ED}" destId="{388BD216-3287-47AB-8531-92A6150F0760}" srcOrd="1" destOrd="0" presId="urn:microsoft.com/office/officeart/2018/2/layout/IconVerticalSolidList"/>
    <dgm:cxn modelId="{4AD307D4-AD23-4E93-BF83-8A2177C5E689}" type="presParOf" srcId="{5D13170C-5796-45C5-B86E-50B2CED141ED}" destId="{19712E05-61C1-4335-984A-D7225417EA92}" srcOrd="2" destOrd="0" presId="urn:microsoft.com/office/officeart/2018/2/layout/IconVerticalSolidList"/>
    <dgm:cxn modelId="{F5541A71-F99E-46D2-8EF0-042F9D83C0C7}" type="presParOf" srcId="{5D13170C-5796-45C5-B86E-50B2CED141ED}" destId="{D2F890E3-3A29-4E6B-A6A5-190B00E45085}" srcOrd="3" destOrd="0" presId="urn:microsoft.com/office/officeart/2018/2/layout/IconVerticalSolidList"/>
    <dgm:cxn modelId="{239B4985-6FF7-4440-80BC-E041EFC104A3}" type="presParOf" srcId="{E90092A0-3461-4238-AF0C-593C5B93D3BE}" destId="{13492A79-1C8B-489E-AE24-4E0C630F725E}" srcOrd="3" destOrd="0" presId="urn:microsoft.com/office/officeart/2018/2/layout/IconVerticalSolidList"/>
    <dgm:cxn modelId="{86AC2AB2-11EC-4C7A-9B8D-571480DCA329}" type="presParOf" srcId="{E90092A0-3461-4238-AF0C-593C5B93D3BE}" destId="{837E1990-2D1E-4770-AB01-714C36B296AF}" srcOrd="4" destOrd="0" presId="urn:microsoft.com/office/officeart/2018/2/layout/IconVerticalSolidList"/>
    <dgm:cxn modelId="{B88891B8-344C-4EAD-B0A4-08CA3B910CD8}" type="presParOf" srcId="{837E1990-2D1E-4770-AB01-714C36B296AF}" destId="{FAAAA8C8-C00E-427E-B632-6CA613645103}" srcOrd="0" destOrd="0" presId="urn:microsoft.com/office/officeart/2018/2/layout/IconVerticalSolidList"/>
    <dgm:cxn modelId="{0F5C10DB-A3DC-43B3-A0D0-06EC6AAD2B77}" type="presParOf" srcId="{837E1990-2D1E-4770-AB01-714C36B296AF}" destId="{8221A4E4-3690-464A-9E40-511974CDA7D8}" srcOrd="1" destOrd="0" presId="urn:microsoft.com/office/officeart/2018/2/layout/IconVerticalSolidList"/>
    <dgm:cxn modelId="{2F994C0E-B2E9-46A5-BE2C-3662B8E81C59}" type="presParOf" srcId="{837E1990-2D1E-4770-AB01-714C36B296AF}" destId="{C4199A96-71BE-4CE2-9815-1966B71EFA28}" srcOrd="2" destOrd="0" presId="urn:microsoft.com/office/officeart/2018/2/layout/IconVerticalSolidList"/>
    <dgm:cxn modelId="{379D2543-9AD7-4BB5-8406-8320EA04AFD8}" type="presParOf" srcId="{837E1990-2D1E-4770-AB01-714C36B296AF}" destId="{5A2C06DC-A7BF-48E6-9350-2986BE4DE3FD}" srcOrd="3" destOrd="0" presId="urn:microsoft.com/office/officeart/2018/2/layout/IconVerticalSolidList"/>
    <dgm:cxn modelId="{A176CA44-DB47-4766-AE08-2B4C614CBA3F}" type="presParOf" srcId="{E90092A0-3461-4238-AF0C-593C5B93D3BE}" destId="{36739EAD-05B7-48C5-ADFA-CC0A6FADDFED}" srcOrd="5" destOrd="0" presId="urn:microsoft.com/office/officeart/2018/2/layout/IconVerticalSolidList"/>
    <dgm:cxn modelId="{DDB84DC2-540B-4AC1-A3A3-E0A2CC3ABBAE}" type="presParOf" srcId="{E90092A0-3461-4238-AF0C-593C5B93D3BE}" destId="{A7F470DF-C08C-4813-B31D-FA55C0C8DE43}" srcOrd="6" destOrd="0" presId="urn:microsoft.com/office/officeart/2018/2/layout/IconVerticalSolidList"/>
    <dgm:cxn modelId="{5041CA40-6F7E-43B4-9520-EB8B17682277}" type="presParOf" srcId="{A7F470DF-C08C-4813-B31D-FA55C0C8DE43}" destId="{F43865DD-1E07-4E97-8AF3-7309444F4D29}" srcOrd="0" destOrd="0" presId="urn:microsoft.com/office/officeart/2018/2/layout/IconVerticalSolidList"/>
    <dgm:cxn modelId="{079640B8-F5FA-416E-B0A0-ED0D6524560B}" type="presParOf" srcId="{A7F470DF-C08C-4813-B31D-FA55C0C8DE43}" destId="{889F1C11-BD8B-4E91-9993-F62B557F3E09}" srcOrd="1" destOrd="0" presId="urn:microsoft.com/office/officeart/2018/2/layout/IconVerticalSolidList"/>
    <dgm:cxn modelId="{A56D8632-4BE7-491E-B665-0024D90A29D6}" type="presParOf" srcId="{A7F470DF-C08C-4813-B31D-FA55C0C8DE43}" destId="{27F595AF-AA87-4380-8519-6C12524CA504}" srcOrd="2" destOrd="0" presId="urn:microsoft.com/office/officeart/2018/2/layout/IconVerticalSolidList"/>
    <dgm:cxn modelId="{BD7D5710-BC25-444F-A755-8A77C802F7F2}" type="presParOf" srcId="{A7F470DF-C08C-4813-B31D-FA55C0C8DE43}" destId="{54323763-FA29-49BD-8877-F13159868EE9}" srcOrd="3" destOrd="0" presId="urn:microsoft.com/office/officeart/2018/2/layout/IconVerticalSolidList"/>
    <dgm:cxn modelId="{66BB36FE-76FA-4F28-8C63-06D39224CD31}" type="presParOf" srcId="{E90092A0-3461-4238-AF0C-593C5B93D3BE}" destId="{8F179D20-0ED5-4915-92EC-FE7DF5E261D3}" srcOrd="7" destOrd="0" presId="urn:microsoft.com/office/officeart/2018/2/layout/IconVerticalSolidList"/>
    <dgm:cxn modelId="{6BDA9FFB-5878-4BE2-A6CC-BCB49BB1D4AC}" type="presParOf" srcId="{E90092A0-3461-4238-AF0C-593C5B93D3BE}" destId="{1C7457F5-BEB0-4FFA-ADF0-A0525ADF0CDA}" srcOrd="8" destOrd="0" presId="urn:microsoft.com/office/officeart/2018/2/layout/IconVerticalSolidList"/>
    <dgm:cxn modelId="{1073A662-36A8-416E-890F-94FED30F8462}" type="presParOf" srcId="{1C7457F5-BEB0-4FFA-ADF0-A0525ADF0CDA}" destId="{CE36DBC4-CC08-4E89-A1BF-7FF4B559DC74}" srcOrd="0" destOrd="0" presId="urn:microsoft.com/office/officeart/2018/2/layout/IconVerticalSolidList"/>
    <dgm:cxn modelId="{A4C0A861-8573-4DCC-9A89-9783619C1CEA}" type="presParOf" srcId="{1C7457F5-BEB0-4FFA-ADF0-A0525ADF0CDA}" destId="{8177B88E-11F6-4A1C-AFAE-B9E60291B704}" srcOrd="1" destOrd="0" presId="urn:microsoft.com/office/officeart/2018/2/layout/IconVerticalSolidList"/>
    <dgm:cxn modelId="{451C7792-CD76-4DA4-98F4-0207D25DB08C}" type="presParOf" srcId="{1C7457F5-BEB0-4FFA-ADF0-A0525ADF0CDA}" destId="{01AF32DA-7D67-4174-BB5F-41B80C26E51C}" srcOrd="2" destOrd="0" presId="urn:microsoft.com/office/officeart/2018/2/layout/IconVerticalSolidList"/>
    <dgm:cxn modelId="{65AF62D7-A960-4BE7-8E32-030392384DC3}" type="presParOf" srcId="{1C7457F5-BEB0-4FFA-ADF0-A0525ADF0CDA}" destId="{C1EFCB47-F6B8-49BC-96C4-473B587D0EE8}" srcOrd="3" destOrd="0" presId="urn:microsoft.com/office/officeart/2018/2/layout/IconVerticalSolidList"/>
    <dgm:cxn modelId="{5FAC73D6-D0CB-4EE9-B680-4C880F4D5ADA}" type="presParOf" srcId="{E90092A0-3461-4238-AF0C-593C5B93D3BE}" destId="{3023BB2D-BDF6-41A2-B2D9-20B1EC55AF69}" srcOrd="9" destOrd="0" presId="urn:microsoft.com/office/officeart/2018/2/layout/IconVerticalSolidList"/>
    <dgm:cxn modelId="{24C32705-4DB0-4E3D-B185-9D8A7BF7FD8C}" type="presParOf" srcId="{E90092A0-3461-4238-AF0C-593C5B93D3BE}" destId="{4113B42A-8F7B-4E3F-9347-CE57A74EE11F}" srcOrd="10" destOrd="0" presId="urn:microsoft.com/office/officeart/2018/2/layout/IconVerticalSolidList"/>
    <dgm:cxn modelId="{C91851A2-BB09-48C1-AAF5-718BAAF7D668}" type="presParOf" srcId="{4113B42A-8F7B-4E3F-9347-CE57A74EE11F}" destId="{31B507D0-7802-42B8-8C16-81338DAF0A73}" srcOrd="0" destOrd="0" presId="urn:microsoft.com/office/officeart/2018/2/layout/IconVerticalSolidList"/>
    <dgm:cxn modelId="{E3AF7163-36BB-48EA-B347-35900DF5E691}" type="presParOf" srcId="{4113B42A-8F7B-4E3F-9347-CE57A74EE11F}" destId="{F8721591-3F8D-49BB-AFE7-0FE8091C22E3}" srcOrd="1" destOrd="0" presId="urn:microsoft.com/office/officeart/2018/2/layout/IconVerticalSolidList"/>
    <dgm:cxn modelId="{F7F175F5-4AEC-4113-9FBD-EBC114350B70}" type="presParOf" srcId="{4113B42A-8F7B-4E3F-9347-CE57A74EE11F}" destId="{82D2830C-9CA6-43A6-9078-90AD9EA2C719}" srcOrd="2" destOrd="0" presId="urn:microsoft.com/office/officeart/2018/2/layout/IconVerticalSolidList"/>
    <dgm:cxn modelId="{80929E8C-E33F-4B8F-B9CB-64A43F9D829F}" type="presParOf" srcId="{4113B42A-8F7B-4E3F-9347-CE57A74EE11F}" destId="{C2CC1CD3-1CF6-4746-8C29-5928AF713D01}"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7CF191-1FDD-477A-88A4-E38F1979E994}">
      <dsp:nvSpPr>
        <dsp:cNvPr id="0" name=""/>
        <dsp:cNvSpPr/>
      </dsp:nvSpPr>
      <dsp:spPr>
        <a:xfrm>
          <a:off x="0" y="2034"/>
          <a:ext cx="6206163" cy="866902"/>
        </a:xfrm>
        <a:prstGeom prst="roundRect">
          <a:avLst>
            <a:gd name="adj" fmla="val 10000"/>
          </a:avLst>
        </a:prstGeom>
        <a:solidFill>
          <a:sysClr val="window" lastClr="FFFFFF">
            <a:lumMod val="95000"/>
            <a:hueOff val="0"/>
            <a:satOff val="0"/>
            <a:lumOff val="0"/>
            <a:alphaOff val="0"/>
          </a:sysClr>
        </a:solidFill>
        <a:ln>
          <a:noFill/>
        </a:ln>
        <a:effectLst/>
      </dsp:spPr>
      <dsp:style>
        <a:lnRef idx="0">
          <a:scrgbClr r="0" g="0" b="0"/>
        </a:lnRef>
        <a:fillRef idx="1">
          <a:scrgbClr r="0" g="0" b="0"/>
        </a:fillRef>
        <a:effectRef idx="0">
          <a:scrgbClr r="0" g="0" b="0"/>
        </a:effectRef>
        <a:fontRef idx="minor"/>
      </dsp:style>
    </dsp:sp>
    <dsp:sp modelId="{4334CA3F-196D-4665-AE46-3064E51AE390}">
      <dsp:nvSpPr>
        <dsp:cNvPr id="0" name=""/>
        <dsp:cNvSpPr/>
      </dsp:nvSpPr>
      <dsp:spPr>
        <a:xfrm>
          <a:off x="262237" y="197087"/>
          <a:ext cx="476796" cy="47679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B96AEE0-AF51-41E7-94E9-4A17FDD2B9C7}">
      <dsp:nvSpPr>
        <dsp:cNvPr id="0" name=""/>
        <dsp:cNvSpPr/>
      </dsp:nvSpPr>
      <dsp:spPr>
        <a:xfrm>
          <a:off x="1001272" y="2034"/>
          <a:ext cx="5204890" cy="8669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747" tIns="91747" rIns="91747" bIns="91747" numCol="1" spcCol="1270" anchor="ctr" anchorCtr="0">
          <a:noAutofit/>
        </a:bodyPr>
        <a:lstStyle/>
        <a:p>
          <a:pPr marL="0" lvl="0" indent="0" algn="l" defTabSz="711200">
            <a:lnSpc>
              <a:spcPct val="90000"/>
            </a:lnSpc>
            <a:spcBef>
              <a:spcPct val="0"/>
            </a:spcBef>
            <a:spcAft>
              <a:spcPct val="35000"/>
            </a:spcAft>
            <a:buNone/>
          </a:pPr>
          <a:r>
            <a:rPr lang="en-GB" sz="1600" b="0" i="0" kern="1200" dirty="0">
              <a:solidFill>
                <a:sysClr val="windowText" lastClr="000000"/>
              </a:solidFill>
              <a:effectLst/>
              <a:latin typeface="Calibri" panose="020F0502020204030204"/>
              <a:ea typeface="+mn-ea"/>
              <a:cs typeface="+mn-cs"/>
            </a:rPr>
            <a:t>How often do you need to report back on progress?</a:t>
          </a:r>
          <a:endParaRPr lang="en-US" sz="1600" b="0" i="0" kern="1200" dirty="0">
            <a:solidFill>
              <a:sysClr val="windowText" lastClr="000000"/>
            </a:solidFill>
            <a:effectLst/>
            <a:latin typeface="Calibri" panose="020F0502020204030204"/>
            <a:ea typeface="+mn-ea"/>
            <a:cs typeface="+mn-cs"/>
          </a:endParaRPr>
        </a:p>
      </dsp:txBody>
      <dsp:txXfrm>
        <a:off x="1001272" y="2034"/>
        <a:ext cx="5204890" cy="866902"/>
      </dsp:txXfrm>
    </dsp:sp>
    <dsp:sp modelId="{EDABC086-3BAA-42BD-AD1A-8034CD42A5CC}">
      <dsp:nvSpPr>
        <dsp:cNvPr id="0" name=""/>
        <dsp:cNvSpPr/>
      </dsp:nvSpPr>
      <dsp:spPr>
        <a:xfrm>
          <a:off x="0" y="1085662"/>
          <a:ext cx="6206163" cy="866902"/>
        </a:xfrm>
        <a:prstGeom prst="roundRect">
          <a:avLst>
            <a:gd name="adj" fmla="val 10000"/>
          </a:avLst>
        </a:prstGeom>
        <a:solidFill>
          <a:sysClr val="window" lastClr="FFFFFF">
            <a:lumMod val="95000"/>
            <a:hueOff val="0"/>
            <a:satOff val="0"/>
            <a:lumOff val="0"/>
            <a:alphaOff val="0"/>
          </a:sysClr>
        </a:solidFill>
        <a:ln>
          <a:noFill/>
        </a:ln>
        <a:effectLst/>
      </dsp:spPr>
      <dsp:style>
        <a:lnRef idx="0">
          <a:scrgbClr r="0" g="0" b="0"/>
        </a:lnRef>
        <a:fillRef idx="1">
          <a:scrgbClr r="0" g="0" b="0"/>
        </a:fillRef>
        <a:effectRef idx="0">
          <a:scrgbClr r="0" g="0" b="0"/>
        </a:effectRef>
        <a:fontRef idx="minor"/>
      </dsp:style>
    </dsp:sp>
    <dsp:sp modelId="{388BD216-3287-47AB-8531-92A6150F0760}">
      <dsp:nvSpPr>
        <dsp:cNvPr id="0" name=""/>
        <dsp:cNvSpPr/>
      </dsp:nvSpPr>
      <dsp:spPr>
        <a:xfrm>
          <a:off x="262237" y="1280715"/>
          <a:ext cx="476796" cy="47679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2F890E3-3A29-4E6B-A6A5-190B00E45085}">
      <dsp:nvSpPr>
        <dsp:cNvPr id="0" name=""/>
        <dsp:cNvSpPr/>
      </dsp:nvSpPr>
      <dsp:spPr>
        <a:xfrm>
          <a:off x="1001272" y="1085662"/>
          <a:ext cx="5204890" cy="8669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747" tIns="91747" rIns="91747" bIns="91747" numCol="1" spcCol="1270" anchor="ctr" anchorCtr="0">
          <a:noAutofit/>
        </a:bodyPr>
        <a:lstStyle/>
        <a:p>
          <a:pPr marL="0" lvl="0" indent="0" algn="l" defTabSz="711200">
            <a:lnSpc>
              <a:spcPct val="90000"/>
            </a:lnSpc>
            <a:spcBef>
              <a:spcPct val="0"/>
            </a:spcBef>
            <a:spcAft>
              <a:spcPct val="35000"/>
            </a:spcAft>
            <a:buNone/>
          </a:pPr>
          <a:r>
            <a:rPr lang="en-US" sz="1600" kern="1200" dirty="0">
              <a:solidFill>
                <a:sysClr val="windowText" lastClr="000000">
                  <a:hueOff val="0"/>
                  <a:satOff val="0"/>
                  <a:lumOff val="0"/>
                  <a:alphaOff val="0"/>
                </a:sysClr>
              </a:solidFill>
              <a:latin typeface="Calibri" panose="020F0502020204030204"/>
              <a:ea typeface="+mn-ea"/>
              <a:cs typeface="+mn-cs"/>
            </a:rPr>
            <a:t>How will you report back any difficulties you might be having?</a:t>
          </a:r>
        </a:p>
      </dsp:txBody>
      <dsp:txXfrm>
        <a:off x="1001272" y="1085662"/>
        <a:ext cx="5204890" cy="866902"/>
      </dsp:txXfrm>
    </dsp:sp>
    <dsp:sp modelId="{FAAAA8C8-C00E-427E-B632-6CA613645103}">
      <dsp:nvSpPr>
        <dsp:cNvPr id="0" name=""/>
        <dsp:cNvSpPr/>
      </dsp:nvSpPr>
      <dsp:spPr>
        <a:xfrm>
          <a:off x="0" y="2169289"/>
          <a:ext cx="6206163" cy="866902"/>
        </a:xfrm>
        <a:prstGeom prst="roundRect">
          <a:avLst>
            <a:gd name="adj" fmla="val 10000"/>
          </a:avLst>
        </a:prstGeom>
        <a:solidFill>
          <a:sysClr val="window" lastClr="FFFFFF">
            <a:lumMod val="95000"/>
            <a:hueOff val="0"/>
            <a:satOff val="0"/>
            <a:lumOff val="0"/>
            <a:alphaOff val="0"/>
          </a:sysClr>
        </a:solidFill>
        <a:ln>
          <a:noFill/>
        </a:ln>
        <a:effectLst/>
      </dsp:spPr>
      <dsp:style>
        <a:lnRef idx="0">
          <a:scrgbClr r="0" g="0" b="0"/>
        </a:lnRef>
        <a:fillRef idx="1">
          <a:scrgbClr r="0" g="0" b="0"/>
        </a:fillRef>
        <a:effectRef idx="0">
          <a:scrgbClr r="0" g="0" b="0"/>
        </a:effectRef>
        <a:fontRef idx="minor"/>
      </dsp:style>
    </dsp:sp>
    <dsp:sp modelId="{8221A4E4-3690-464A-9E40-511974CDA7D8}">
      <dsp:nvSpPr>
        <dsp:cNvPr id="0" name=""/>
        <dsp:cNvSpPr/>
      </dsp:nvSpPr>
      <dsp:spPr>
        <a:xfrm>
          <a:off x="262237" y="2364342"/>
          <a:ext cx="476796" cy="47679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A2C06DC-A7BF-48E6-9350-2986BE4DE3FD}">
      <dsp:nvSpPr>
        <dsp:cNvPr id="0" name=""/>
        <dsp:cNvSpPr/>
      </dsp:nvSpPr>
      <dsp:spPr>
        <a:xfrm>
          <a:off x="1001272" y="2169289"/>
          <a:ext cx="5204890" cy="8669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747" tIns="91747" rIns="91747" bIns="91747" numCol="1" spcCol="1270" anchor="ctr" anchorCtr="0">
          <a:noAutofit/>
        </a:bodyPr>
        <a:lstStyle/>
        <a:p>
          <a:pPr marL="0" lvl="0" indent="0" algn="l" defTabSz="711200">
            <a:lnSpc>
              <a:spcPct val="90000"/>
            </a:lnSpc>
            <a:spcBef>
              <a:spcPct val="0"/>
            </a:spcBef>
            <a:spcAft>
              <a:spcPct val="35000"/>
            </a:spcAft>
            <a:buNone/>
          </a:pPr>
          <a:r>
            <a:rPr lang="en-US" sz="1600" kern="1200" dirty="0">
              <a:solidFill>
                <a:sysClr val="windowText" lastClr="000000">
                  <a:hueOff val="0"/>
                  <a:satOff val="0"/>
                  <a:lumOff val="0"/>
                  <a:alphaOff val="0"/>
                </a:sysClr>
              </a:solidFill>
              <a:latin typeface="Calibri" panose="020F0502020204030204"/>
              <a:ea typeface="+mn-ea"/>
              <a:cs typeface="+mn-cs"/>
            </a:rPr>
            <a:t>Is your goal still achievable in the timeframe?</a:t>
          </a:r>
        </a:p>
      </dsp:txBody>
      <dsp:txXfrm>
        <a:off x="1001272" y="2169289"/>
        <a:ext cx="5204890" cy="866902"/>
      </dsp:txXfrm>
    </dsp:sp>
    <dsp:sp modelId="{F43865DD-1E07-4E97-8AF3-7309444F4D29}">
      <dsp:nvSpPr>
        <dsp:cNvPr id="0" name=""/>
        <dsp:cNvSpPr/>
      </dsp:nvSpPr>
      <dsp:spPr>
        <a:xfrm>
          <a:off x="0" y="3252917"/>
          <a:ext cx="6206163" cy="866902"/>
        </a:xfrm>
        <a:prstGeom prst="roundRect">
          <a:avLst>
            <a:gd name="adj" fmla="val 10000"/>
          </a:avLst>
        </a:prstGeom>
        <a:solidFill>
          <a:sysClr val="window" lastClr="FFFFFF">
            <a:lumMod val="95000"/>
            <a:hueOff val="0"/>
            <a:satOff val="0"/>
            <a:lumOff val="0"/>
            <a:alphaOff val="0"/>
          </a:sysClr>
        </a:solidFill>
        <a:ln>
          <a:noFill/>
        </a:ln>
        <a:effectLst/>
      </dsp:spPr>
      <dsp:style>
        <a:lnRef idx="0">
          <a:scrgbClr r="0" g="0" b="0"/>
        </a:lnRef>
        <a:fillRef idx="1">
          <a:scrgbClr r="0" g="0" b="0"/>
        </a:fillRef>
        <a:effectRef idx="0">
          <a:scrgbClr r="0" g="0" b="0"/>
        </a:effectRef>
        <a:fontRef idx="minor"/>
      </dsp:style>
    </dsp:sp>
    <dsp:sp modelId="{889F1C11-BD8B-4E91-9993-F62B557F3E09}">
      <dsp:nvSpPr>
        <dsp:cNvPr id="0" name=""/>
        <dsp:cNvSpPr/>
      </dsp:nvSpPr>
      <dsp:spPr>
        <a:xfrm>
          <a:off x="262237" y="3447970"/>
          <a:ext cx="476796" cy="47679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4323763-FA29-49BD-8877-F13159868EE9}">
      <dsp:nvSpPr>
        <dsp:cNvPr id="0" name=""/>
        <dsp:cNvSpPr/>
      </dsp:nvSpPr>
      <dsp:spPr>
        <a:xfrm>
          <a:off x="1001272" y="3252917"/>
          <a:ext cx="5204890" cy="8669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747" tIns="91747" rIns="91747" bIns="91747" numCol="1" spcCol="1270" anchor="ctr" anchorCtr="0">
          <a:noAutofit/>
        </a:bodyPr>
        <a:lstStyle/>
        <a:p>
          <a:pPr marL="0" lvl="0" indent="0" algn="l" defTabSz="711200">
            <a:lnSpc>
              <a:spcPct val="90000"/>
            </a:lnSpc>
            <a:spcBef>
              <a:spcPct val="0"/>
            </a:spcBef>
            <a:spcAft>
              <a:spcPct val="35000"/>
            </a:spcAft>
            <a:buNone/>
          </a:pPr>
          <a:r>
            <a:rPr lang="en-GB" sz="1600" b="0" i="0" kern="1200" dirty="0">
              <a:solidFill>
                <a:sysClr val="windowText" lastClr="000000">
                  <a:hueOff val="0"/>
                  <a:satOff val="0"/>
                  <a:lumOff val="0"/>
                  <a:alphaOff val="0"/>
                </a:sysClr>
              </a:solidFill>
              <a:latin typeface="Calibri" panose="020F0502020204030204"/>
              <a:ea typeface="+mn-ea"/>
              <a:cs typeface="+mn-cs"/>
            </a:rPr>
            <a:t>What successes have you had?</a:t>
          </a:r>
          <a:endParaRPr lang="en-US" sz="1600" kern="1200" dirty="0">
            <a:solidFill>
              <a:sysClr val="windowText" lastClr="000000">
                <a:hueOff val="0"/>
                <a:satOff val="0"/>
                <a:lumOff val="0"/>
                <a:alphaOff val="0"/>
              </a:sysClr>
            </a:solidFill>
            <a:latin typeface="Calibri" panose="020F0502020204030204"/>
            <a:ea typeface="+mn-ea"/>
            <a:cs typeface="+mn-cs"/>
          </a:endParaRPr>
        </a:p>
      </dsp:txBody>
      <dsp:txXfrm>
        <a:off x="1001272" y="3252917"/>
        <a:ext cx="5204890" cy="866902"/>
      </dsp:txXfrm>
    </dsp:sp>
    <dsp:sp modelId="{CE36DBC4-CC08-4E89-A1BF-7FF4B559DC74}">
      <dsp:nvSpPr>
        <dsp:cNvPr id="0" name=""/>
        <dsp:cNvSpPr/>
      </dsp:nvSpPr>
      <dsp:spPr>
        <a:xfrm>
          <a:off x="0" y="4336545"/>
          <a:ext cx="6206163" cy="866902"/>
        </a:xfrm>
        <a:prstGeom prst="roundRect">
          <a:avLst>
            <a:gd name="adj" fmla="val 10000"/>
          </a:avLst>
        </a:prstGeom>
        <a:solidFill>
          <a:sysClr val="window" lastClr="FFFFFF">
            <a:lumMod val="95000"/>
            <a:hueOff val="0"/>
            <a:satOff val="0"/>
            <a:lumOff val="0"/>
            <a:alphaOff val="0"/>
          </a:sysClr>
        </a:solidFill>
        <a:ln>
          <a:noFill/>
        </a:ln>
        <a:effectLst/>
      </dsp:spPr>
      <dsp:style>
        <a:lnRef idx="0">
          <a:scrgbClr r="0" g="0" b="0"/>
        </a:lnRef>
        <a:fillRef idx="1">
          <a:scrgbClr r="0" g="0" b="0"/>
        </a:fillRef>
        <a:effectRef idx="0">
          <a:scrgbClr r="0" g="0" b="0"/>
        </a:effectRef>
        <a:fontRef idx="minor"/>
      </dsp:style>
    </dsp:sp>
    <dsp:sp modelId="{8177B88E-11F6-4A1C-AFAE-B9E60291B704}">
      <dsp:nvSpPr>
        <dsp:cNvPr id="0" name=""/>
        <dsp:cNvSpPr/>
      </dsp:nvSpPr>
      <dsp:spPr>
        <a:xfrm>
          <a:off x="262237" y="4531598"/>
          <a:ext cx="476796" cy="476796"/>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1EFCB47-F6B8-49BC-96C4-473B587D0EE8}">
      <dsp:nvSpPr>
        <dsp:cNvPr id="0" name=""/>
        <dsp:cNvSpPr/>
      </dsp:nvSpPr>
      <dsp:spPr>
        <a:xfrm>
          <a:off x="1001272" y="4336545"/>
          <a:ext cx="5204890" cy="8669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747" tIns="91747" rIns="91747" bIns="91747" numCol="1" spcCol="1270" anchor="ctr" anchorCtr="0">
          <a:noAutofit/>
        </a:bodyPr>
        <a:lstStyle/>
        <a:p>
          <a:pPr marL="0" lvl="0" indent="0" algn="l" defTabSz="711200">
            <a:lnSpc>
              <a:spcPct val="90000"/>
            </a:lnSpc>
            <a:spcBef>
              <a:spcPct val="0"/>
            </a:spcBef>
            <a:spcAft>
              <a:spcPct val="35000"/>
            </a:spcAft>
            <a:buNone/>
          </a:pPr>
          <a:r>
            <a:rPr lang="en-GB" sz="1600" kern="1200" dirty="0">
              <a:solidFill>
                <a:sysClr val="windowText" lastClr="000000">
                  <a:hueOff val="0"/>
                  <a:satOff val="0"/>
                  <a:lumOff val="0"/>
                  <a:alphaOff val="0"/>
                </a:sysClr>
              </a:solidFill>
              <a:latin typeface="Calibri" panose="020F0502020204030204"/>
              <a:ea typeface="+mn-ea"/>
              <a:cs typeface="+mn-cs"/>
            </a:rPr>
            <a:t>What are you struggling with? What support do you need?</a:t>
          </a:r>
          <a:endParaRPr lang="en-US" sz="1600" kern="1200" dirty="0">
            <a:solidFill>
              <a:sysClr val="windowText" lastClr="000000">
                <a:hueOff val="0"/>
                <a:satOff val="0"/>
                <a:lumOff val="0"/>
                <a:alphaOff val="0"/>
              </a:sysClr>
            </a:solidFill>
            <a:latin typeface="Calibri" panose="020F0502020204030204"/>
            <a:ea typeface="+mn-ea"/>
            <a:cs typeface="+mn-cs"/>
          </a:endParaRPr>
        </a:p>
      </dsp:txBody>
      <dsp:txXfrm>
        <a:off x="1001272" y="4336545"/>
        <a:ext cx="5204890" cy="866902"/>
      </dsp:txXfrm>
    </dsp:sp>
    <dsp:sp modelId="{31B507D0-7802-42B8-8C16-81338DAF0A73}">
      <dsp:nvSpPr>
        <dsp:cNvPr id="0" name=""/>
        <dsp:cNvSpPr/>
      </dsp:nvSpPr>
      <dsp:spPr>
        <a:xfrm>
          <a:off x="0" y="5420173"/>
          <a:ext cx="6206163" cy="866902"/>
        </a:xfrm>
        <a:prstGeom prst="roundRect">
          <a:avLst>
            <a:gd name="adj" fmla="val 10000"/>
          </a:avLst>
        </a:prstGeom>
        <a:solidFill>
          <a:sysClr val="window" lastClr="FFFFFF">
            <a:lumMod val="95000"/>
            <a:hueOff val="0"/>
            <a:satOff val="0"/>
            <a:lumOff val="0"/>
            <a:alphaOff val="0"/>
          </a:sysClr>
        </a:solidFill>
        <a:ln>
          <a:noFill/>
        </a:ln>
        <a:effectLst/>
      </dsp:spPr>
      <dsp:style>
        <a:lnRef idx="0">
          <a:scrgbClr r="0" g="0" b="0"/>
        </a:lnRef>
        <a:fillRef idx="1">
          <a:scrgbClr r="0" g="0" b="0"/>
        </a:fillRef>
        <a:effectRef idx="0">
          <a:scrgbClr r="0" g="0" b="0"/>
        </a:effectRef>
        <a:fontRef idx="minor"/>
      </dsp:style>
    </dsp:sp>
    <dsp:sp modelId="{F8721591-3F8D-49BB-AFE7-0FE8091C22E3}">
      <dsp:nvSpPr>
        <dsp:cNvPr id="0" name=""/>
        <dsp:cNvSpPr/>
      </dsp:nvSpPr>
      <dsp:spPr>
        <a:xfrm>
          <a:off x="262237" y="5615226"/>
          <a:ext cx="476796" cy="476796"/>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2CC1CD3-1CF6-4746-8C29-5928AF713D01}">
      <dsp:nvSpPr>
        <dsp:cNvPr id="0" name=""/>
        <dsp:cNvSpPr/>
      </dsp:nvSpPr>
      <dsp:spPr>
        <a:xfrm>
          <a:off x="1001272" y="5420173"/>
          <a:ext cx="5204890" cy="8669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747" tIns="91747" rIns="91747" bIns="91747" numCol="1" spcCol="1270" anchor="ctr" anchorCtr="0">
          <a:noAutofit/>
        </a:bodyPr>
        <a:lstStyle/>
        <a:p>
          <a:pPr marL="0" lvl="0" indent="0" algn="l" defTabSz="711200">
            <a:lnSpc>
              <a:spcPct val="90000"/>
            </a:lnSpc>
            <a:spcBef>
              <a:spcPct val="0"/>
            </a:spcBef>
            <a:spcAft>
              <a:spcPct val="35000"/>
            </a:spcAft>
            <a:buNone/>
          </a:pPr>
          <a:r>
            <a:rPr lang="en-GB" sz="1600" kern="1200" dirty="0">
              <a:solidFill>
                <a:sysClr val="windowText" lastClr="000000">
                  <a:hueOff val="0"/>
                  <a:satOff val="0"/>
                  <a:lumOff val="0"/>
                  <a:alphaOff val="0"/>
                </a:sysClr>
              </a:solidFill>
              <a:latin typeface="Calibri" panose="020F0502020204030204"/>
              <a:ea typeface="+mn-ea"/>
              <a:cs typeface="+mn-cs"/>
            </a:rPr>
            <a:t>What systems or processes are impacting on the plan?</a:t>
          </a:r>
          <a:endParaRPr lang="en-US" sz="1600" kern="1200" dirty="0">
            <a:solidFill>
              <a:sysClr val="windowText" lastClr="000000">
                <a:hueOff val="0"/>
                <a:satOff val="0"/>
                <a:lumOff val="0"/>
                <a:alphaOff val="0"/>
              </a:sysClr>
            </a:solidFill>
            <a:latin typeface="Calibri" panose="020F0502020204030204"/>
            <a:ea typeface="+mn-ea"/>
            <a:cs typeface="+mn-cs"/>
          </a:endParaRPr>
        </a:p>
      </dsp:txBody>
      <dsp:txXfrm>
        <a:off x="1001272" y="5420173"/>
        <a:ext cx="5204890" cy="866902"/>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8DF5F2-727F-7545-88FD-77E4CAA52708}" type="datetimeFigureOut">
              <a:rPr lang="en-US" smtClean="0"/>
              <a:t>12/17/24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01AD98-6CE0-0748-8A5E-B254FC7369D6}" type="slidenum">
              <a:rPr lang="en-US" smtClean="0"/>
              <a:t>‹#›</a:t>
            </a:fld>
            <a:endParaRPr lang="en-US" dirty="0"/>
          </a:p>
        </p:txBody>
      </p:sp>
    </p:spTree>
    <p:extLst>
      <p:ext uri="{BB962C8B-B14F-4D97-AF65-F5344CB8AC3E}">
        <p14:creationId xmlns:p14="http://schemas.microsoft.com/office/powerpoint/2010/main" val="2907028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our 25 recommended customer lifecycle marketing activities across RACE that we recommend are reviewed when creating digital marketing strategies.  </a:t>
            </a:r>
          </a:p>
          <a:p>
            <a:endParaRPr lang="en-US" dirty="0"/>
          </a:p>
          <a:p>
            <a:r>
              <a:rPr lang="en-US" dirty="0"/>
              <a:t>For each part of RACE, we have identified 5 key activities that need to be managed across most types of businesses to take advantage of digital marketing opportunities. </a:t>
            </a:r>
          </a:p>
          <a:p>
            <a:endParaRPr lang="en-US" dirty="0"/>
          </a:p>
          <a:p>
            <a:r>
              <a:rPr lang="en-US" dirty="0"/>
              <a:t>These 25 activities are the best balance between the many digital marketing techniques available, while keeping it as simple as possible to give a checklist of what needs to be managed by in-house or external resources. They are based on our recommended always-on/inbound marketing activities when consulting on real-world projects to develop digital marketing strategies. </a:t>
            </a:r>
          </a:p>
          <a:p>
            <a:endParaRPr lang="en-US" dirty="0"/>
          </a:p>
          <a:p>
            <a:r>
              <a:rPr lang="en-US" dirty="0"/>
              <a:t>Note that social media and email marketing are relevant across RACE, but we cover them in our framework under Engage since they excel as customer communications. </a:t>
            </a:r>
          </a:p>
        </p:txBody>
      </p:sp>
      <p:sp>
        <p:nvSpPr>
          <p:cNvPr id="4" name="Slide Number Placeholder 3"/>
          <p:cNvSpPr>
            <a:spLocks noGrp="1"/>
          </p:cNvSpPr>
          <p:nvPr>
            <p:ph type="sldNum" sz="quarter" idx="5"/>
          </p:nvPr>
        </p:nvSpPr>
        <p:spPr/>
        <p:txBody>
          <a:bodyPr/>
          <a:lstStyle/>
          <a:p>
            <a:fld id="{F7BB66C0-7807-C346-A381-6AE11D3EF3A2}" type="slidenum">
              <a:rPr lang="en-US" smtClean="0"/>
              <a:pPr/>
              <a:t>23</a:t>
            </a:fld>
            <a:endParaRPr lang="en-US" dirty="0"/>
          </a:p>
        </p:txBody>
      </p:sp>
    </p:spTree>
    <p:extLst>
      <p:ext uri="{BB962C8B-B14F-4D97-AF65-F5344CB8AC3E}">
        <p14:creationId xmlns:p14="http://schemas.microsoft.com/office/powerpoint/2010/main" val="1357366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C01AD98-6CE0-0748-8A5E-B254FC7369D6}" type="slidenum">
              <a:rPr lang="en-US" smtClean="0"/>
              <a:t>28</a:t>
            </a:fld>
            <a:endParaRPr lang="en-US" dirty="0"/>
          </a:p>
        </p:txBody>
      </p:sp>
    </p:spTree>
    <p:extLst>
      <p:ext uri="{BB962C8B-B14F-4D97-AF65-F5344CB8AC3E}">
        <p14:creationId xmlns:p14="http://schemas.microsoft.com/office/powerpoint/2010/main" val="181291046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ustom Layout" preserve="1">
  <p:cSld name="Custom Layout">
    <p:spTree>
      <p:nvGrpSpPr>
        <p:cNvPr id="1" name="Shape 12"/>
        <p:cNvGrpSpPr/>
        <p:nvPr/>
      </p:nvGrpSpPr>
      <p:grpSpPr>
        <a:xfrm>
          <a:off x="0" y="0"/>
          <a:ext cx="0" cy="0"/>
          <a:chOff x="0" y="0"/>
          <a:chExt cx="0" cy="0"/>
        </a:xfrm>
      </p:grpSpPr>
      <p:sp>
        <p:nvSpPr>
          <p:cNvPr id="13" name="Google Shape;13;p2"/>
          <p:cNvSpPr/>
          <p:nvPr/>
        </p:nvSpPr>
        <p:spPr>
          <a:xfrm rot="10800000" flipH="1">
            <a:off x="0" y="1447672"/>
            <a:ext cx="12192000" cy="3327200"/>
          </a:xfrm>
          <a:prstGeom prst="rect">
            <a:avLst/>
          </a:prstGeom>
          <a:solidFill>
            <a:srgbClr val="643466"/>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200"/>
              <a:buFont typeface="Arial"/>
              <a:buNone/>
            </a:pPr>
            <a:endParaRPr sz="1600" b="0" i="0" u="none" strike="noStrike" cap="none" dirty="0">
              <a:solidFill>
                <a:schemeClr val="dk1"/>
              </a:solidFill>
              <a:latin typeface="Calibri"/>
              <a:ea typeface="Calibri"/>
              <a:cs typeface="Calibri"/>
              <a:sym typeface="Calibri"/>
            </a:endParaRPr>
          </a:p>
        </p:txBody>
      </p:sp>
      <p:sp>
        <p:nvSpPr>
          <p:cNvPr id="14" name="Google Shape;14;p2"/>
          <p:cNvSpPr/>
          <p:nvPr/>
        </p:nvSpPr>
        <p:spPr>
          <a:xfrm rot="10800000" flipH="1">
            <a:off x="0" y="1048681"/>
            <a:ext cx="12192000" cy="398990"/>
          </a:xfrm>
          <a:prstGeom prst="rect">
            <a:avLst/>
          </a:prstGeom>
          <a:solidFill>
            <a:srgbClr val="8C609C"/>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200"/>
              <a:buFont typeface="Arial"/>
              <a:buNone/>
            </a:pPr>
            <a:endParaRPr sz="1600" b="0" i="0" u="none" strike="noStrike" cap="none" dirty="0">
              <a:solidFill>
                <a:schemeClr val="dk1"/>
              </a:solidFill>
              <a:latin typeface="Calibri"/>
              <a:ea typeface="Calibri"/>
              <a:cs typeface="Calibri"/>
              <a:sym typeface="Calibri"/>
            </a:endParaRPr>
          </a:p>
        </p:txBody>
      </p:sp>
      <p:sp>
        <p:nvSpPr>
          <p:cNvPr id="15" name="Google Shape;15;p2"/>
          <p:cNvSpPr/>
          <p:nvPr/>
        </p:nvSpPr>
        <p:spPr>
          <a:xfrm rot="10800000" flipH="1">
            <a:off x="0" y="-119"/>
            <a:ext cx="12192000" cy="1057600"/>
          </a:xfrm>
          <a:prstGeom prst="rect">
            <a:avLst/>
          </a:prstGeom>
          <a:solidFill>
            <a:srgbClr val="4C224C"/>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200"/>
              <a:buFont typeface="Arial"/>
              <a:buNone/>
            </a:pPr>
            <a:endParaRPr sz="1600" b="0" i="0" u="none" strike="noStrike" cap="none" dirty="0">
              <a:solidFill>
                <a:schemeClr val="dk1"/>
              </a:solidFill>
              <a:latin typeface="Calibri"/>
              <a:ea typeface="Calibri"/>
              <a:cs typeface="Calibri"/>
              <a:sym typeface="Calibri"/>
            </a:endParaRPr>
          </a:p>
        </p:txBody>
      </p:sp>
      <p:pic>
        <p:nvPicPr>
          <p:cNvPr id="16" name="Google Shape;16;p2"/>
          <p:cNvPicPr preferRelativeResize="0"/>
          <p:nvPr/>
        </p:nvPicPr>
        <p:blipFill rotWithShape="1">
          <a:blip r:embed="rId2">
            <a:alphaModFix/>
          </a:blip>
          <a:srcRect/>
          <a:stretch/>
        </p:blipFill>
        <p:spPr>
          <a:xfrm>
            <a:off x="256032" y="166784"/>
            <a:ext cx="1611547" cy="729464"/>
          </a:xfrm>
          <a:prstGeom prst="rect">
            <a:avLst/>
          </a:prstGeom>
          <a:noFill/>
          <a:ln>
            <a:noFill/>
          </a:ln>
        </p:spPr>
      </p:pic>
      <p:sp>
        <p:nvSpPr>
          <p:cNvPr id="17" name="Google Shape;17;p2"/>
          <p:cNvSpPr/>
          <p:nvPr/>
        </p:nvSpPr>
        <p:spPr>
          <a:xfrm rot="10800000" flipH="1">
            <a:off x="1424" y="4751007"/>
            <a:ext cx="12218000" cy="2113600"/>
          </a:xfrm>
          <a:prstGeom prst="rect">
            <a:avLst/>
          </a:prstGeom>
          <a:solidFill>
            <a:srgbClr val="E9D9EC"/>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200"/>
              <a:buFont typeface="Arial"/>
              <a:buNone/>
            </a:pPr>
            <a:endParaRPr sz="1600" b="0" i="0" u="none" strike="noStrike" cap="none" dirty="0">
              <a:solidFill>
                <a:schemeClr val="dk1"/>
              </a:solidFill>
              <a:latin typeface="Calibri"/>
              <a:ea typeface="Calibri"/>
              <a:cs typeface="Calibri"/>
              <a:sym typeface="Calibri"/>
            </a:endParaRPr>
          </a:p>
        </p:txBody>
      </p:sp>
      <p:sp>
        <p:nvSpPr>
          <p:cNvPr id="18" name="Google Shape;18;p2"/>
          <p:cNvSpPr txBox="1">
            <a:spLocks noGrp="1"/>
          </p:cNvSpPr>
          <p:nvPr>
            <p:ph type="ctrTitle"/>
          </p:nvPr>
        </p:nvSpPr>
        <p:spPr>
          <a:xfrm>
            <a:off x="-7113" y="5065924"/>
            <a:ext cx="12227200" cy="704000"/>
          </a:xfrm>
          <a:prstGeom prst="rect">
            <a:avLst/>
          </a:prstGeom>
          <a:noFill/>
          <a:ln>
            <a:noFill/>
          </a:ln>
        </p:spPr>
        <p:txBody>
          <a:bodyPr spcFirstLastPara="1" wrap="square" lIns="82275" tIns="82275" rIns="82275" bIns="82275" anchor="ctr" anchorCtr="0">
            <a:noAutofit/>
          </a:bodyPr>
          <a:lstStyle>
            <a:lvl1pPr marR="0" lvl="0" algn="ctr">
              <a:lnSpc>
                <a:spcPct val="100000"/>
              </a:lnSpc>
              <a:spcBef>
                <a:spcPts val="0"/>
              </a:spcBef>
              <a:spcAft>
                <a:spcPts val="0"/>
              </a:spcAft>
              <a:buSzPts val="1300"/>
              <a:buNone/>
              <a:defRPr sz="4800" b="1" i="0" u="none" strike="noStrike" cap="none">
                <a:solidFill>
                  <a:srgbClr val="4C224C"/>
                </a:solidFill>
                <a:latin typeface="Calibri"/>
                <a:ea typeface="Calibri"/>
                <a:cs typeface="Calibri"/>
                <a:sym typeface="Calibri"/>
              </a:defRPr>
            </a:lvl1pPr>
            <a:lvl2pPr marR="0" lvl="1" algn="ctr">
              <a:lnSpc>
                <a:spcPct val="100000"/>
              </a:lnSpc>
              <a:spcBef>
                <a:spcPts val="0"/>
              </a:spcBef>
              <a:spcAft>
                <a:spcPts val="0"/>
              </a:spcAft>
              <a:buSzPts val="1300"/>
              <a:buNone/>
              <a:defRPr sz="5200" b="0" i="0" u="none" strike="noStrike" cap="none">
                <a:solidFill>
                  <a:schemeClr val="dk1"/>
                </a:solidFill>
                <a:latin typeface="Gill Sans"/>
                <a:ea typeface="Gill Sans"/>
                <a:cs typeface="Gill Sans"/>
                <a:sym typeface="Gill Sans"/>
              </a:defRPr>
            </a:lvl2pPr>
            <a:lvl3pPr marR="0" lvl="2" algn="ctr">
              <a:lnSpc>
                <a:spcPct val="100000"/>
              </a:lnSpc>
              <a:spcBef>
                <a:spcPts val="0"/>
              </a:spcBef>
              <a:spcAft>
                <a:spcPts val="0"/>
              </a:spcAft>
              <a:buSzPts val="1300"/>
              <a:buNone/>
              <a:defRPr sz="5200" b="0" i="0" u="none" strike="noStrike" cap="none">
                <a:solidFill>
                  <a:schemeClr val="dk1"/>
                </a:solidFill>
                <a:latin typeface="Gill Sans"/>
                <a:ea typeface="Gill Sans"/>
                <a:cs typeface="Gill Sans"/>
                <a:sym typeface="Gill Sans"/>
              </a:defRPr>
            </a:lvl3pPr>
            <a:lvl4pPr marR="0" lvl="3" algn="ctr">
              <a:lnSpc>
                <a:spcPct val="100000"/>
              </a:lnSpc>
              <a:spcBef>
                <a:spcPts val="0"/>
              </a:spcBef>
              <a:spcAft>
                <a:spcPts val="0"/>
              </a:spcAft>
              <a:buSzPts val="1300"/>
              <a:buNone/>
              <a:defRPr sz="5200" b="0" i="0" u="none" strike="noStrike" cap="none">
                <a:solidFill>
                  <a:schemeClr val="dk1"/>
                </a:solidFill>
                <a:latin typeface="Gill Sans"/>
                <a:ea typeface="Gill Sans"/>
                <a:cs typeface="Gill Sans"/>
                <a:sym typeface="Gill Sans"/>
              </a:defRPr>
            </a:lvl4pPr>
            <a:lvl5pPr marR="0" lvl="4" algn="ctr">
              <a:lnSpc>
                <a:spcPct val="100000"/>
              </a:lnSpc>
              <a:spcBef>
                <a:spcPts val="0"/>
              </a:spcBef>
              <a:spcAft>
                <a:spcPts val="0"/>
              </a:spcAft>
              <a:buSzPts val="1300"/>
              <a:buNone/>
              <a:defRPr sz="5200" b="0" i="0" u="none" strike="noStrike" cap="none">
                <a:solidFill>
                  <a:schemeClr val="dk1"/>
                </a:solidFill>
                <a:latin typeface="Gill Sans"/>
                <a:ea typeface="Gill Sans"/>
                <a:cs typeface="Gill Sans"/>
                <a:sym typeface="Gill Sans"/>
              </a:defRPr>
            </a:lvl5pPr>
            <a:lvl6pPr marR="0" lvl="5" algn="ctr">
              <a:lnSpc>
                <a:spcPct val="100000"/>
              </a:lnSpc>
              <a:spcBef>
                <a:spcPts val="0"/>
              </a:spcBef>
              <a:spcAft>
                <a:spcPts val="0"/>
              </a:spcAft>
              <a:buSzPts val="1300"/>
              <a:buNone/>
              <a:defRPr sz="5200" b="0" i="0" u="none" strike="noStrike" cap="none">
                <a:solidFill>
                  <a:schemeClr val="dk1"/>
                </a:solidFill>
                <a:latin typeface="Gill Sans"/>
                <a:ea typeface="Gill Sans"/>
                <a:cs typeface="Gill Sans"/>
                <a:sym typeface="Gill Sans"/>
              </a:defRPr>
            </a:lvl6pPr>
            <a:lvl7pPr marR="0" lvl="6" algn="ctr">
              <a:lnSpc>
                <a:spcPct val="100000"/>
              </a:lnSpc>
              <a:spcBef>
                <a:spcPts val="0"/>
              </a:spcBef>
              <a:spcAft>
                <a:spcPts val="0"/>
              </a:spcAft>
              <a:buSzPts val="1300"/>
              <a:buNone/>
              <a:defRPr sz="5200" b="0" i="0" u="none" strike="noStrike" cap="none">
                <a:solidFill>
                  <a:schemeClr val="dk1"/>
                </a:solidFill>
                <a:latin typeface="Gill Sans"/>
                <a:ea typeface="Gill Sans"/>
                <a:cs typeface="Gill Sans"/>
                <a:sym typeface="Gill Sans"/>
              </a:defRPr>
            </a:lvl7pPr>
            <a:lvl8pPr marR="0" lvl="7" algn="ctr">
              <a:lnSpc>
                <a:spcPct val="100000"/>
              </a:lnSpc>
              <a:spcBef>
                <a:spcPts val="0"/>
              </a:spcBef>
              <a:spcAft>
                <a:spcPts val="0"/>
              </a:spcAft>
              <a:buSzPts val="1300"/>
              <a:buNone/>
              <a:defRPr sz="5200" b="0" i="0" u="none" strike="noStrike" cap="none">
                <a:solidFill>
                  <a:schemeClr val="dk1"/>
                </a:solidFill>
                <a:latin typeface="Gill Sans"/>
                <a:ea typeface="Gill Sans"/>
                <a:cs typeface="Gill Sans"/>
                <a:sym typeface="Gill Sans"/>
              </a:defRPr>
            </a:lvl8pPr>
            <a:lvl9pPr marR="0" lvl="8" algn="ctr">
              <a:lnSpc>
                <a:spcPct val="100000"/>
              </a:lnSpc>
              <a:spcBef>
                <a:spcPts val="0"/>
              </a:spcBef>
              <a:spcAft>
                <a:spcPts val="0"/>
              </a:spcAft>
              <a:buSzPts val="1300"/>
              <a:buNone/>
              <a:defRPr sz="5200" b="0" i="0" u="none" strike="noStrike" cap="none">
                <a:solidFill>
                  <a:schemeClr val="dk1"/>
                </a:solidFill>
                <a:latin typeface="Gill Sans"/>
                <a:ea typeface="Gill Sans"/>
                <a:cs typeface="Gill Sans"/>
                <a:sym typeface="Gill Sans"/>
              </a:defRPr>
            </a:lvl9pPr>
          </a:lstStyle>
          <a:p>
            <a:endParaRPr dirty="0"/>
          </a:p>
        </p:txBody>
      </p:sp>
      <p:sp>
        <p:nvSpPr>
          <p:cNvPr id="19" name="Google Shape;19;p2"/>
          <p:cNvSpPr txBox="1">
            <a:spLocks noGrp="1"/>
          </p:cNvSpPr>
          <p:nvPr>
            <p:ph type="subTitle" idx="1"/>
          </p:nvPr>
        </p:nvSpPr>
        <p:spPr>
          <a:xfrm>
            <a:off x="-7052" y="5922357"/>
            <a:ext cx="12227200" cy="568400"/>
          </a:xfrm>
          <a:prstGeom prst="rect">
            <a:avLst/>
          </a:prstGeom>
          <a:noFill/>
          <a:ln>
            <a:noFill/>
          </a:ln>
        </p:spPr>
        <p:txBody>
          <a:bodyPr spcFirstLastPara="1" wrap="square" lIns="82275" tIns="82275" rIns="82275" bIns="82275" anchor="t" anchorCtr="0">
            <a:noAutofit/>
          </a:bodyPr>
          <a:lstStyle>
            <a:lvl1pPr marR="0" lvl="0" algn="ctr">
              <a:lnSpc>
                <a:spcPct val="100000"/>
              </a:lnSpc>
              <a:spcBef>
                <a:spcPts val="400"/>
              </a:spcBef>
              <a:spcAft>
                <a:spcPts val="0"/>
              </a:spcAft>
              <a:buClr>
                <a:srgbClr val="77BA48"/>
              </a:buClr>
              <a:buSzPts val="2200"/>
              <a:buFont typeface="Arial"/>
              <a:buNone/>
              <a:defRPr sz="2400" b="0" i="1" u="none" strike="noStrike" cap="none">
                <a:solidFill>
                  <a:srgbClr val="6E3F6F"/>
                </a:solidFill>
                <a:latin typeface="Calibri"/>
                <a:ea typeface="Calibri"/>
                <a:cs typeface="Calibri"/>
                <a:sym typeface="Calibri"/>
              </a:defRPr>
            </a:lvl1pPr>
            <a:lvl2pPr marR="0" lvl="1" algn="ctr">
              <a:lnSpc>
                <a:spcPct val="100000"/>
              </a:lnSpc>
              <a:spcBef>
                <a:spcPts val="400"/>
              </a:spcBef>
              <a:spcAft>
                <a:spcPts val="0"/>
              </a:spcAft>
              <a:buClr>
                <a:srgbClr val="77BA48"/>
              </a:buClr>
              <a:buSzPts val="2800"/>
              <a:buFont typeface="Arial"/>
              <a:buNone/>
              <a:defRPr sz="3333" b="0" i="0" u="none" strike="noStrike" cap="none">
                <a:solidFill>
                  <a:schemeClr val="lt2"/>
                </a:solidFill>
                <a:latin typeface="Calibri"/>
                <a:ea typeface="Calibri"/>
                <a:cs typeface="Calibri"/>
                <a:sym typeface="Calibri"/>
              </a:defRPr>
            </a:lvl2pPr>
            <a:lvl3pPr marR="0" lvl="2" algn="ctr">
              <a:lnSpc>
                <a:spcPct val="100000"/>
              </a:lnSpc>
              <a:spcBef>
                <a:spcPts val="400"/>
              </a:spcBef>
              <a:spcAft>
                <a:spcPts val="0"/>
              </a:spcAft>
              <a:buClr>
                <a:srgbClr val="77BA48"/>
              </a:buClr>
              <a:buSzPts val="2400"/>
              <a:buFont typeface="Arial"/>
              <a:buNone/>
              <a:defRPr sz="2933" b="0" i="0" u="none" strike="noStrike" cap="none">
                <a:solidFill>
                  <a:schemeClr val="lt2"/>
                </a:solidFill>
                <a:latin typeface="Calibri"/>
                <a:ea typeface="Calibri"/>
                <a:cs typeface="Calibri"/>
                <a:sym typeface="Calibri"/>
              </a:defRPr>
            </a:lvl3pPr>
            <a:lvl4pPr marR="0" lvl="3" algn="ctr">
              <a:lnSpc>
                <a:spcPct val="100000"/>
              </a:lnSpc>
              <a:spcBef>
                <a:spcPts val="400"/>
              </a:spcBef>
              <a:spcAft>
                <a:spcPts val="0"/>
              </a:spcAft>
              <a:buClr>
                <a:srgbClr val="77BA48"/>
              </a:buClr>
              <a:buSzPts val="2000"/>
              <a:buFont typeface="Arial"/>
              <a:buNone/>
              <a:defRPr sz="2400" b="0" i="0" u="none" strike="noStrike" cap="none">
                <a:solidFill>
                  <a:schemeClr val="lt2"/>
                </a:solidFill>
                <a:latin typeface="Calibri"/>
                <a:ea typeface="Calibri"/>
                <a:cs typeface="Calibri"/>
                <a:sym typeface="Calibri"/>
              </a:defRPr>
            </a:lvl4pPr>
            <a:lvl5pPr marR="0" lvl="4" algn="ctr">
              <a:lnSpc>
                <a:spcPct val="100000"/>
              </a:lnSpc>
              <a:spcBef>
                <a:spcPts val="400"/>
              </a:spcBef>
              <a:spcAft>
                <a:spcPts val="0"/>
              </a:spcAft>
              <a:buClr>
                <a:srgbClr val="77BA48"/>
              </a:buClr>
              <a:buSzPts val="1800"/>
              <a:buFont typeface="Arial"/>
              <a:buNone/>
              <a:defRPr sz="2133" b="0" i="0" u="none" strike="noStrike" cap="none">
                <a:solidFill>
                  <a:schemeClr val="lt2"/>
                </a:solidFill>
                <a:latin typeface="Calibri"/>
                <a:ea typeface="Calibri"/>
                <a:cs typeface="Calibri"/>
                <a:sym typeface="Calibri"/>
              </a:defRPr>
            </a:lvl5pPr>
            <a:lvl6pPr marR="0" lvl="5" algn="ctr">
              <a:lnSpc>
                <a:spcPct val="100000"/>
              </a:lnSpc>
              <a:spcBef>
                <a:spcPts val="1467"/>
              </a:spcBef>
              <a:spcAft>
                <a:spcPts val="0"/>
              </a:spcAft>
              <a:buClr>
                <a:srgbClr val="448BD7"/>
              </a:buClr>
              <a:buSzPts val="3200"/>
              <a:buFont typeface="Gill Sans"/>
              <a:buNone/>
              <a:defRPr sz="2533" b="0" i="0" u="none" strike="noStrike" cap="none">
                <a:solidFill>
                  <a:schemeClr val="dk1"/>
                </a:solidFill>
                <a:latin typeface="Calibri"/>
                <a:ea typeface="Calibri"/>
                <a:cs typeface="Calibri"/>
                <a:sym typeface="Calibri"/>
              </a:defRPr>
            </a:lvl6pPr>
            <a:lvl7pPr marR="0" lvl="6" algn="ctr">
              <a:lnSpc>
                <a:spcPct val="100000"/>
              </a:lnSpc>
              <a:spcBef>
                <a:spcPts val="1467"/>
              </a:spcBef>
              <a:spcAft>
                <a:spcPts val="0"/>
              </a:spcAft>
              <a:buClr>
                <a:srgbClr val="448BD7"/>
              </a:buClr>
              <a:buSzPts val="3200"/>
              <a:buFont typeface="Gill Sans"/>
              <a:buNone/>
              <a:defRPr sz="2533" b="0" i="0" u="none" strike="noStrike" cap="none">
                <a:solidFill>
                  <a:schemeClr val="dk1"/>
                </a:solidFill>
                <a:latin typeface="Calibri"/>
                <a:ea typeface="Calibri"/>
                <a:cs typeface="Calibri"/>
                <a:sym typeface="Calibri"/>
              </a:defRPr>
            </a:lvl7pPr>
            <a:lvl8pPr marR="0" lvl="7" algn="ctr">
              <a:lnSpc>
                <a:spcPct val="100000"/>
              </a:lnSpc>
              <a:spcBef>
                <a:spcPts val="1467"/>
              </a:spcBef>
              <a:spcAft>
                <a:spcPts val="0"/>
              </a:spcAft>
              <a:buClr>
                <a:srgbClr val="448BD7"/>
              </a:buClr>
              <a:buSzPts val="3200"/>
              <a:buFont typeface="Gill Sans"/>
              <a:buNone/>
              <a:defRPr sz="2533" b="0" i="0" u="none" strike="noStrike" cap="none">
                <a:solidFill>
                  <a:schemeClr val="dk1"/>
                </a:solidFill>
                <a:latin typeface="Calibri"/>
                <a:ea typeface="Calibri"/>
                <a:cs typeface="Calibri"/>
                <a:sym typeface="Calibri"/>
              </a:defRPr>
            </a:lvl8pPr>
            <a:lvl9pPr marR="0" lvl="8" algn="ctr">
              <a:lnSpc>
                <a:spcPct val="100000"/>
              </a:lnSpc>
              <a:spcBef>
                <a:spcPts val="1467"/>
              </a:spcBef>
              <a:spcAft>
                <a:spcPts val="0"/>
              </a:spcAft>
              <a:buClr>
                <a:srgbClr val="448BD7"/>
              </a:buClr>
              <a:buSzPts val="3200"/>
              <a:buFont typeface="Gill Sans"/>
              <a:buNone/>
              <a:defRPr sz="2533" b="0" i="0" u="none" strike="noStrike" cap="none">
                <a:solidFill>
                  <a:schemeClr val="dk1"/>
                </a:solidFill>
                <a:latin typeface="Calibri"/>
                <a:ea typeface="Calibri"/>
                <a:cs typeface="Calibri"/>
                <a:sym typeface="Calibri"/>
              </a:defRPr>
            </a:lvl9pPr>
          </a:lstStyle>
          <a:p>
            <a:endParaRPr dirty="0"/>
          </a:p>
        </p:txBody>
      </p:sp>
      <p:pic>
        <p:nvPicPr>
          <p:cNvPr id="20" name="Google Shape;20;p2"/>
          <p:cNvPicPr preferRelativeResize="0"/>
          <p:nvPr/>
        </p:nvPicPr>
        <p:blipFill rotWithShape="1">
          <a:blip r:embed="rId3">
            <a:alphaModFix/>
          </a:blip>
          <a:srcRect/>
          <a:stretch/>
        </p:blipFill>
        <p:spPr>
          <a:xfrm>
            <a:off x="2176526" y="1447695"/>
            <a:ext cx="7816844" cy="3303452"/>
          </a:xfrm>
          <a:prstGeom prst="rect">
            <a:avLst/>
          </a:prstGeom>
          <a:noFill/>
          <a:ln>
            <a:noFill/>
          </a:ln>
        </p:spPr>
      </p:pic>
    </p:spTree>
    <p:extLst>
      <p:ext uri="{BB962C8B-B14F-4D97-AF65-F5344CB8AC3E}">
        <p14:creationId xmlns:p14="http://schemas.microsoft.com/office/powerpoint/2010/main" val="2631813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4482" y="597409"/>
            <a:ext cx="11623039" cy="964406"/>
          </a:xfrm>
        </p:spPr>
        <p:txBody>
          <a:bodyPr/>
          <a:lstStyle>
            <a:lvl1pPr>
              <a:defRPr>
                <a:solidFill>
                  <a:srgbClr val="4C224C"/>
                </a:solidFill>
                <a:latin typeface="+mj-lt"/>
                <a:cs typeface="Arial"/>
              </a:defRPr>
            </a:lvl1pPr>
          </a:lstStyle>
          <a:p>
            <a:r>
              <a:rPr lang="x-none" dirty="0"/>
              <a:t>Click to edit Master title style</a:t>
            </a:r>
            <a:endParaRPr lang="en-US" dirty="0"/>
          </a:p>
        </p:txBody>
      </p:sp>
      <p:sp>
        <p:nvSpPr>
          <p:cNvPr id="3" name="Content Placeholder 2"/>
          <p:cNvSpPr>
            <a:spLocks noGrp="1"/>
          </p:cNvSpPr>
          <p:nvPr>
            <p:ph idx="1"/>
          </p:nvPr>
        </p:nvSpPr>
        <p:spPr>
          <a:xfrm>
            <a:off x="284482" y="1587335"/>
            <a:ext cx="11623039" cy="3820571"/>
          </a:xfrm>
        </p:spPr>
        <p:txBody>
          <a:bodyPr/>
          <a:lstStyle>
            <a:lvl1pPr marL="667025" indent="-498259">
              <a:buClr>
                <a:srgbClr val="77BA48"/>
              </a:buClr>
              <a:buFont typeface="Arial" charset="0"/>
              <a:buChar char="•"/>
              <a:defRPr sz="3360">
                <a:solidFill>
                  <a:schemeClr val="bg2"/>
                </a:solidFill>
              </a:defRPr>
            </a:lvl1pPr>
            <a:lvl2pPr marL="948300" indent="-498259">
              <a:buClr>
                <a:srgbClr val="77BA48"/>
              </a:buClr>
              <a:buFont typeface="Arial" charset="0"/>
              <a:buChar char="•"/>
              <a:defRPr sz="2880">
                <a:solidFill>
                  <a:schemeClr val="bg2"/>
                </a:solidFill>
              </a:defRPr>
            </a:lvl2pPr>
            <a:lvl3pPr marL="1229575" indent="-498259">
              <a:buClr>
                <a:srgbClr val="77BA48"/>
              </a:buClr>
              <a:buFont typeface="Arial" charset="0"/>
              <a:buChar char="•"/>
              <a:defRPr sz="2400">
                <a:solidFill>
                  <a:schemeClr val="bg2"/>
                </a:solidFill>
              </a:defRPr>
            </a:lvl3pPr>
            <a:lvl4pPr marL="1510850" indent="-498259">
              <a:buClr>
                <a:srgbClr val="77BA48"/>
              </a:buClr>
              <a:buFont typeface="Arial" charset="0"/>
              <a:buChar char="•"/>
              <a:defRPr sz="2160">
                <a:solidFill>
                  <a:schemeClr val="bg2"/>
                </a:solidFill>
              </a:defRPr>
            </a:lvl4pPr>
            <a:lvl5pPr marL="1792126" indent="-498259">
              <a:buClr>
                <a:srgbClr val="77BA48"/>
              </a:buClr>
              <a:buFont typeface="Arial" charset="0"/>
              <a:buChar char="•"/>
              <a:defRPr sz="1920">
                <a:solidFill>
                  <a:schemeClr val="bg2"/>
                </a:solidFill>
              </a:defRPr>
            </a:lvl5pPr>
          </a:lstStyle>
          <a:p>
            <a:pPr lvl="0"/>
            <a:r>
              <a:rPr lang="x-none" dirty="0"/>
              <a:t>Click to edit Master text styles</a:t>
            </a:r>
          </a:p>
          <a:p>
            <a:pPr lvl="1"/>
            <a:r>
              <a:rPr lang="x-none" dirty="0"/>
              <a:t>Second level</a:t>
            </a:r>
          </a:p>
          <a:p>
            <a:pPr lvl="2"/>
            <a:r>
              <a:rPr lang="x-none" dirty="0"/>
              <a:t>Third level</a:t>
            </a:r>
          </a:p>
          <a:p>
            <a:pPr lvl="3"/>
            <a:r>
              <a:rPr lang="x-none" dirty="0"/>
              <a:t>Fourth level</a:t>
            </a:r>
          </a:p>
          <a:p>
            <a:pPr lvl="4"/>
            <a:r>
              <a:rPr lang="x-none" dirty="0"/>
              <a:t>Fifth level</a:t>
            </a:r>
            <a:endParaRPr lang="en-US" dirty="0"/>
          </a:p>
        </p:txBody>
      </p:sp>
    </p:spTree>
    <p:extLst>
      <p:ext uri="{BB962C8B-B14F-4D97-AF65-F5344CB8AC3E}">
        <p14:creationId xmlns:p14="http://schemas.microsoft.com/office/powerpoint/2010/main" val="1129542256"/>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preserve="1">
  <p:cSld name="1_Section Header">
    <p:spTree>
      <p:nvGrpSpPr>
        <p:cNvPr id="1" name="Shape 24"/>
        <p:cNvGrpSpPr/>
        <p:nvPr/>
      </p:nvGrpSpPr>
      <p:grpSpPr>
        <a:xfrm>
          <a:off x="0" y="0"/>
          <a:ext cx="0" cy="0"/>
          <a:chOff x="0" y="0"/>
          <a:chExt cx="0" cy="0"/>
        </a:xfrm>
      </p:grpSpPr>
      <p:sp>
        <p:nvSpPr>
          <p:cNvPr id="25" name="Google Shape;25;p4"/>
          <p:cNvSpPr/>
          <p:nvPr/>
        </p:nvSpPr>
        <p:spPr>
          <a:xfrm>
            <a:off x="3" y="593547"/>
            <a:ext cx="12210800" cy="3084000"/>
          </a:xfrm>
          <a:prstGeom prst="rect">
            <a:avLst/>
          </a:prstGeom>
          <a:solidFill>
            <a:srgbClr val="E9D9EC"/>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200"/>
              <a:buFont typeface="Arial"/>
              <a:buNone/>
            </a:pPr>
            <a:endParaRPr sz="1600" b="0" i="0" u="none" strike="noStrike" cap="none" dirty="0">
              <a:solidFill>
                <a:schemeClr val="dk1"/>
              </a:solidFill>
              <a:latin typeface="Calibri"/>
              <a:ea typeface="Calibri"/>
              <a:cs typeface="Calibri"/>
              <a:sym typeface="Calibri"/>
            </a:endParaRPr>
          </a:p>
        </p:txBody>
      </p:sp>
      <p:sp>
        <p:nvSpPr>
          <p:cNvPr id="26" name="Google Shape;26;p4"/>
          <p:cNvSpPr/>
          <p:nvPr/>
        </p:nvSpPr>
        <p:spPr>
          <a:xfrm>
            <a:off x="1" y="3677371"/>
            <a:ext cx="12192000" cy="3180800"/>
          </a:xfrm>
          <a:prstGeom prst="rect">
            <a:avLst/>
          </a:prstGeom>
          <a:solidFill>
            <a:srgbClr val="F7E8F4"/>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200"/>
              <a:buFont typeface="Arial"/>
              <a:buNone/>
            </a:pPr>
            <a:endParaRPr sz="1600" b="0" i="0" u="none" strike="noStrike" cap="none" dirty="0">
              <a:solidFill>
                <a:schemeClr val="dk1"/>
              </a:solidFill>
              <a:latin typeface="Calibri"/>
              <a:ea typeface="Calibri"/>
              <a:cs typeface="Calibri"/>
              <a:sym typeface="Calibri"/>
            </a:endParaRPr>
          </a:p>
        </p:txBody>
      </p:sp>
      <p:sp>
        <p:nvSpPr>
          <p:cNvPr id="27" name="Google Shape;27;p4"/>
          <p:cNvSpPr txBox="1">
            <a:spLocks noGrp="1"/>
          </p:cNvSpPr>
          <p:nvPr>
            <p:ph type="title"/>
          </p:nvPr>
        </p:nvSpPr>
        <p:spPr>
          <a:xfrm>
            <a:off x="1098385" y="1599135"/>
            <a:ext cx="10362800" cy="1920400"/>
          </a:xfrm>
          <a:prstGeom prst="rect">
            <a:avLst/>
          </a:prstGeom>
          <a:noFill/>
          <a:ln>
            <a:noFill/>
          </a:ln>
        </p:spPr>
        <p:txBody>
          <a:bodyPr spcFirstLastPara="1" wrap="square" lIns="82275" tIns="82275" rIns="82275" bIns="82275" anchor="b" anchorCtr="0">
            <a:noAutofit/>
          </a:bodyPr>
          <a:lstStyle>
            <a:lvl1pPr marR="0" lvl="0" algn="l">
              <a:lnSpc>
                <a:spcPct val="100000"/>
              </a:lnSpc>
              <a:spcBef>
                <a:spcPts val="0"/>
              </a:spcBef>
              <a:spcAft>
                <a:spcPts val="0"/>
              </a:spcAft>
              <a:buSzPts val="1300"/>
              <a:buNone/>
              <a:defRPr sz="3600" b="1" i="0" u="none" strike="noStrike" cap="none">
                <a:solidFill>
                  <a:srgbClr val="4C224C"/>
                </a:solidFill>
                <a:latin typeface="Calibri"/>
                <a:ea typeface="Calibri"/>
                <a:cs typeface="Calibri"/>
                <a:sym typeface="Calibri"/>
              </a:defRPr>
            </a:lvl1pPr>
            <a:lvl2pPr marR="0" lvl="1" algn="ctr">
              <a:lnSpc>
                <a:spcPct val="100000"/>
              </a:lnSpc>
              <a:spcBef>
                <a:spcPts val="0"/>
              </a:spcBef>
              <a:spcAft>
                <a:spcPts val="0"/>
              </a:spcAft>
              <a:buSzPts val="1300"/>
              <a:buNone/>
              <a:defRPr sz="5200" b="0" i="0" u="none" strike="noStrike" cap="none">
                <a:solidFill>
                  <a:schemeClr val="dk1"/>
                </a:solidFill>
                <a:latin typeface="Gill Sans"/>
                <a:ea typeface="Gill Sans"/>
                <a:cs typeface="Gill Sans"/>
                <a:sym typeface="Gill Sans"/>
              </a:defRPr>
            </a:lvl2pPr>
            <a:lvl3pPr marR="0" lvl="2" algn="ctr">
              <a:lnSpc>
                <a:spcPct val="100000"/>
              </a:lnSpc>
              <a:spcBef>
                <a:spcPts val="0"/>
              </a:spcBef>
              <a:spcAft>
                <a:spcPts val="0"/>
              </a:spcAft>
              <a:buSzPts val="1300"/>
              <a:buNone/>
              <a:defRPr sz="5200" b="0" i="0" u="none" strike="noStrike" cap="none">
                <a:solidFill>
                  <a:schemeClr val="dk1"/>
                </a:solidFill>
                <a:latin typeface="Gill Sans"/>
                <a:ea typeface="Gill Sans"/>
                <a:cs typeface="Gill Sans"/>
                <a:sym typeface="Gill Sans"/>
              </a:defRPr>
            </a:lvl3pPr>
            <a:lvl4pPr marR="0" lvl="3" algn="ctr">
              <a:lnSpc>
                <a:spcPct val="100000"/>
              </a:lnSpc>
              <a:spcBef>
                <a:spcPts val="0"/>
              </a:spcBef>
              <a:spcAft>
                <a:spcPts val="0"/>
              </a:spcAft>
              <a:buSzPts val="1300"/>
              <a:buNone/>
              <a:defRPr sz="5200" b="0" i="0" u="none" strike="noStrike" cap="none">
                <a:solidFill>
                  <a:schemeClr val="dk1"/>
                </a:solidFill>
                <a:latin typeface="Gill Sans"/>
                <a:ea typeface="Gill Sans"/>
                <a:cs typeface="Gill Sans"/>
                <a:sym typeface="Gill Sans"/>
              </a:defRPr>
            </a:lvl4pPr>
            <a:lvl5pPr marR="0" lvl="4" algn="ctr">
              <a:lnSpc>
                <a:spcPct val="100000"/>
              </a:lnSpc>
              <a:spcBef>
                <a:spcPts val="0"/>
              </a:spcBef>
              <a:spcAft>
                <a:spcPts val="0"/>
              </a:spcAft>
              <a:buSzPts val="1300"/>
              <a:buNone/>
              <a:defRPr sz="5200" b="0" i="0" u="none" strike="noStrike" cap="none">
                <a:solidFill>
                  <a:schemeClr val="dk1"/>
                </a:solidFill>
                <a:latin typeface="Gill Sans"/>
                <a:ea typeface="Gill Sans"/>
                <a:cs typeface="Gill Sans"/>
                <a:sym typeface="Gill Sans"/>
              </a:defRPr>
            </a:lvl5pPr>
            <a:lvl6pPr marR="0" lvl="5" algn="ctr">
              <a:lnSpc>
                <a:spcPct val="100000"/>
              </a:lnSpc>
              <a:spcBef>
                <a:spcPts val="0"/>
              </a:spcBef>
              <a:spcAft>
                <a:spcPts val="0"/>
              </a:spcAft>
              <a:buSzPts val="1300"/>
              <a:buNone/>
              <a:defRPr sz="5200" b="0" i="0" u="none" strike="noStrike" cap="none">
                <a:solidFill>
                  <a:schemeClr val="dk1"/>
                </a:solidFill>
                <a:latin typeface="Gill Sans"/>
                <a:ea typeface="Gill Sans"/>
                <a:cs typeface="Gill Sans"/>
                <a:sym typeface="Gill Sans"/>
              </a:defRPr>
            </a:lvl6pPr>
            <a:lvl7pPr marR="0" lvl="6" algn="ctr">
              <a:lnSpc>
                <a:spcPct val="100000"/>
              </a:lnSpc>
              <a:spcBef>
                <a:spcPts val="0"/>
              </a:spcBef>
              <a:spcAft>
                <a:spcPts val="0"/>
              </a:spcAft>
              <a:buSzPts val="1300"/>
              <a:buNone/>
              <a:defRPr sz="5200" b="0" i="0" u="none" strike="noStrike" cap="none">
                <a:solidFill>
                  <a:schemeClr val="dk1"/>
                </a:solidFill>
                <a:latin typeface="Gill Sans"/>
                <a:ea typeface="Gill Sans"/>
                <a:cs typeface="Gill Sans"/>
                <a:sym typeface="Gill Sans"/>
              </a:defRPr>
            </a:lvl7pPr>
            <a:lvl8pPr marR="0" lvl="7" algn="ctr">
              <a:lnSpc>
                <a:spcPct val="100000"/>
              </a:lnSpc>
              <a:spcBef>
                <a:spcPts val="0"/>
              </a:spcBef>
              <a:spcAft>
                <a:spcPts val="0"/>
              </a:spcAft>
              <a:buSzPts val="1300"/>
              <a:buNone/>
              <a:defRPr sz="5200" b="0" i="0" u="none" strike="noStrike" cap="none">
                <a:solidFill>
                  <a:schemeClr val="dk1"/>
                </a:solidFill>
                <a:latin typeface="Gill Sans"/>
                <a:ea typeface="Gill Sans"/>
                <a:cs typeface="Gill Sans"/>
                <a:sym typeface="Gill Sans"/>
              </a:defRPr>
            </a:lvl8pPr>
            <a:lvl9pPr marR="0" lvl="8" algn="ctr">
              <a:lnSpc>
                <a:spcPct val="100000"/>
              </a:lnSpc>
              <a:spcBef>
                <a:spcPts val="0"/>
              </a:spcBef>
              <a:spcAft>
                <a:spcPts val="0"/>
              </a:spcAft>
              <a:buSzPts val="1300"/>
              <a:buNone/>
              <a:defRPr sz="5200" b="0" i="0" u="none" strike="noStrike" cap="none">
                <a:solidFill>
                  <a:schemeClr val="dk1"/>
                </a:solidFill>
                <a:latin typeface="Gill Sans"/>
                <a:ea typeface="Gill Sans"/>
                <a:cs typeface="Gill Sans"/>
                <a:sym typeface="Gill Sans"/>
              </a:defRPr>
            </a:lvl9pPr>
          </a:lstStyle>
          <a:p>
            <a:endParaRPr dirty="0"/>
          </a:p>
        </p:txBody>
      </p:sp>
      <p:sp>
        <p:nvSpPr>
          <p:cNvPr id="28" name="Google Shape;28;p4"/>
          <p:cNvSpPr txBox="1">
            <a:spLocks noGrp="1"/>
          </p:cNvSpPr>
          <p:nvPr>
            <p:ph type="body" idx="1"/>
          </p:nvPr>
        </p:nvSpPr>
        <p:spPr>
          <a:xfrm>
            <a:off x="1098385" y="3818036"/>
            <a:ext cx="10362800" cy="2572800"/>
          </a:xfrm>
          <a:prstGeom prst="rect">
            <a:avLst/>
          </a:prstGeom>
          <a:noFill/>
          <a:ln>
            <a:noFill/>
          </a:ln>
        </p:spPr>
        <p:txBody>
          <a:bodyPr spcFirstLastPara="1" wrap="square" lIns="82275" tIns="82275" rIns="82275" bIns="82275" anchor="t" anchorCtr="0">
            <a:noAutofit/>
          </a:bodyPr>
          <a:lstStyle>
            <a:lvl1pPr marL="609585" marR="0" lvl="0" indent="-304792" algn="l">
              <a:lnSpc>
                <a:spcPct val="100000"/>
              </a:lnSpc>
              <a:spcBef>
                <a:spcPts val="400"/>
              </a:spcBef>
              <a:spcAft>
                <a:spcPts val="0"/>
              </a:spcAft>
              <a:buClr>
                <a:srgbClr val="77BA48"/>
              </a:buClr>
              <a:buSzPts val="2400"/>
              <a:buFont typeface="Arial"/>
              <a:buNone/>
              <a:defRPr sz="2400" b="0" i="0" u="none" strike="noStrike" cap="none">
                <a:solidFill>
                  <a:srgbClr val="6E3F6F"/>
                </a:solidFill>
                <a:latin typeface="Calibri"/>
                <a:ea typeface="Calibri"/>
                <a:cs typeface="Calibri"/>
                <a:sym typeface="Calibri"/>
              </a:defRPr>
            </a:lvl1pPr>
            <a:lvl2pPr marL="1219170" marR="0" lvl="1" indent="-304792" algn="l">
              <a:lnSpc>
                <a:spcPct val="100000"/>
              </a:lnSpc>
              <a:spcBef>
                <a:spcPts val="400"/>
              </a:spcBef>
              <a:spcAft>
                <a:spcPts val="0"/>
              </a:spcAft>
              <a:buClr>
                <a:srgbClr val="77BA48"/>
              </a:buClr>
              <a:buSzPts val="1000"/>
              <a:buFont typeface="Arial"/>
              <a:buNone/>
              <a:defRPr sz="1200" b="0" i="0" u="none" strike="noStrike" cap="none">
                <a:solidFill>
                  <a:schemeClr val="lt2"/>
                </a:solidFill>
                <a:latin typeface="Calibri"/>
                <a:ea typeface="Calibri"/>
                <a:cs typeface="Calibri"/>
                <a:sym typeface="Calibri"/>
              </a:defRPr>
            </a:lvl2pPr>
            <a:lvl3pPr marL="1828754" marR="0" lvl="2" indent="-304792" algn="l">
              <a:lnSpc>
                <a:spcPct val="100000"/>
              </a:lnSpc>
              <a:spcBef>
                <a:spcPts val="400"/>
              </a:spcBef>
              <a:spcAft>
                <a:spcPts val="0"/>
              </a:spcAft>
              <a:buClr>
                <a:srgbClr val="77BA48"/>
              </a:buClr>
              <a:buSzPts val="800"/>
              <a:buFont typeface="Arial"/>
              <a:buNone/>
              <a:defRPr sz="933" b="0" i="0" u="none" strike="noStrike" cap="none">
                <a:solidFill>
                  <a:schemeClr val="lt2"/>
                </a:solidFill>
                <a:latin typeface="Calibri"/>
                <a:ea typeface="Calibri"/>
                <a:cs typeface="Calibri"/>
                <a:sym typeface="Calibri"/>
              </a:defRPr>
            </a:lvl3pPr>
            <a:lvl4pPr marL="2438339" marR="0" lvl="3" indent="-304792" algn="l">
              <a:lnSpc>
                <a:spcPct val="100000"/>
              </a:lnSpc>
              <a:spcBef>
                <a:spcPts val="400"/>
              </a:spcBef>
              <a:spcAft>
                <a:spcPts val="0"/>
              </a:spcAft>
              <a:buClr>
                <a:srgbClr val="77BA48"/>
              </a:buClr>
              <a:buSzPts val="700"/>
              <a:buFont typeface="Arial"/>
              <a:buNone/>
              <a:defRPr sz="933" b="0" i="0" u="none" strike="noStrike" cap="none">
                <a:solidFill>
                  <a:schemeClr val="lt2"/>
                </a:solidFill>
                <a:latin typeface="Calibri"/>
                <a:ea typeface="Calibri"/>
                <a:cs typeface="Calibri"/>
                <a:sym typeface="Calibri"/>
              </a:defRPr>
            </a:lvl4pPr>
            <a:lvl5pPr marL="3047924" marR="0" lvl="4" indent="-304792" algn="l">
              <a:lnSpc>
                <a:spcPct val="100000"/>
              </a:lnSpc>
              <a:spcBef>
                <a:spcPts val="400"/>
              </a:spcBef>
              <a:spcAft>
                <a:spcPts val="0"/>
              </a:spcAft>
              <a:buClr>
                <a:srgbClr val="77BA48"/>
              </a:buClr>
              <a:buSzPts val="700"/>
              <a:buFont typeface="Arial"/>
              <a:buNone/>
              <a:defRPr sz="933" b="0" i="0" u="none" strike="noStrike" cap="none">
                <a:solidFill>
                  <a:schemeClr val="lt2"/>
                </a:solidFill>
                <a:latin typeface="Calibri"/>
                <a:ea typeface="Calibri"/>
                <a:cs typeface="Calibri"/>
                <a:sym typeface="Calibri"/>
              </a:defRPr>
            </a:lvl5pPr>
            <a:lvl6pPr marL="3657509" marR="0" lvl="5" indent="-304792" algn="l">
              <a:lnSpc>
                <a:spcPct val="100000"/>
              </a:lnSpc>
              <a:spcBef>
                <a:spcPts val="1467"/>
              </a:spcBef>
              <a:spcAft>
                <a:spcPts val="0"/>
              </a:spcAft>
              <a:buClr>
                <a:srgbClr val="448BD7"/>
              </a:buClr>
              <a:buSzPts val="1200"/>
              <a:buFont typeface="Gill Sans"/>
              <a:buNone/>
              <a:defRPr sz="933" b="0" i="0" u="none" strike="noStrike" cap="none">
                <a:solidFill>
                  <a:schemeClr val="dk1"/>
                </a:solidFill>
                <a:latin typeface="Calibri"/>
                <a:ea typeface="Calibri"/>
                <a:cs typeface="Calibri"/>
                <a:sym typeface="Calibri"/>
              </a:defRPr>
            </a:lvl6pPr>
            <a:lvl7pPr marL="4267093" marR="0" lvl="6" indent="-304792" algn="l">
              <a:lnSpc>
                <a:spcPct val="100000"/>
              </a:lnSpc>
              <a:spcBef>
                <a:spcPts val="1467"/>
              </a:spcBef>
              <a:spcAft>
                <a:spcPts val="0"/>
              </a:spcAft>
              <a:buClr>
                <a:srgbClr val="448BD7"/>
              </a:buClr>
              <a:buSzPts val="1200"/>
              <a:buFont typeface="Gill Sans"/>
              <a:buNone/>
              <a:defRPr sz="933" b="0" i="0" u="none" strike="noStrike" cap="none">
                <a:solidFill>
                  <a:schemeClr val="dk1"/>
                </a:solidFill>
                <a:latin typeface="Calibri"/>
                <a:ea typeface="Calibri"/>
                <a:cs typeface="Calibri"/>
                <a:sym typeface="Calibri"/>
              </a:defRPr>
            </a:lvl7pPr>
            <a:lvl8pPr marL="4876678" marR="0" lvl="7" indent="-304792" algn="l">
              <a:lnSpc>
                <a:spcPct val="100000"/>
              </a:lnSpc>
              <a:spcBef>
                <a:spcPts val="1467"/>
              </a:spcBef>
              <a:spcAft>
                <a:spcPts val="0"/>
              </a:spcAft>
              <a:buClr>
                <a:srgbClr val="448BD7"/>
              </a:buClr>
              <a:buSzPts val="1200"/>
              <a:buFont typeface="Gill Sans"/>
              <a:buNone/>
              <a:defRPr sz="933" b="0" i="0" u="none" strike="noStrike" cap="none">
                <a:solidFill>
                  <a:schemeClr val="dk1"/>
                </a:solidFill>
                <a:latin typeface="Calibri"/>
                <a:ea typeface="Calibri"/>
                <a:cs typeface="Calibri"/>
                <a:sym typeface="Calibri"/>
              </a:defRPr>
            </a:lvl8pPr>
            <a:lvl9pPr marL="5486263" marR="0" lvl="8" indent="-304792" algn="l">
              <a:lnSpc>
                <a:spcPct val="100000"/>
              </a:lnSpc>
              <a:spcBef>
                <a:spcPts val="1467"/>
              </a:spcBef>
              <a:spcAft>
                <a:spcPts val="0"/>
              </a:spcAft>
              <a:buClr>
                <a:srgbClr val="448BD7"/>
              </a:buClr>
              <a:buSzPts val="1200"/>
              <a:buFont typeface="Gill Sans"/>
              <a:buNone/>
              <a:defRPr sz="933" b="0" i="0" u="none" strike="noStrike" cap="none">
                <a:solidFill>
                  <a:schemeClr val="dk1"/>
                </a:solidFill>
                <a:latin typeface="Calibri"/>
                <a:ea typeface="Calibri"/>
                <a:cs typeface="Calibri"/>
                <a:sym typeface="Calibri"/>
              </a:defRPr>
            </a:lvl9pPr>
          </a:lstStyle>
          <a:p>
            <a:endParaRPr dirty="0"/>
          </a:p>
        </p:txBody>
      </p:sp>
    </p:spTree>
    <p:extLst>
      <p:ext uri="{BB962C8B-B14F-4D97-AF65-F5344CB8AC3E}">
        <p14:creationId xmlns:p14="http://schemas.microsoft.com/office/powerpoint/2010/main" val="2144172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preserve="1" userDrawn="1">
  <p:cSld name="Two Content">
    <p:spTree>
      <p:nvGrpSpPr>
        <p:cNvPr id="1" name="Shape 29"/>
        <p:cNvGrpSpPr/>
        <p:nvPr/>
      </p:nvGrpSpPr>
      <p:grpSpPr>
        <a:xfrm>
          <a:off x="0" y="0"/>
          <a:ext cx="0" cy="0"/>
          <a:chOff x="0" y="0"/>
          <a:chExt cx="0" cy="0"/>
        </a:xfrm>
      </p:grpSpPr>
      <p:pic>
        <p:nvPicPr>
          <p:cNvPr id="5" name="Google Shape;10;p1">
            <a:extLst>
              <a:ext uri="{FF2B5EF4-FFF2-40B4-BE49-F238E27FC236}">
                <a16:creationId xmlns:a16="http://schemas.microsoft.com/office/drawing/2014/main" id="{2711703A-2379-1A49-BF2B-333CE64F2200}"/>
              </a:ext>
            </a:extLst>
          </p:cNvPr>
          <p:cNvPicPr preferRelativeResize="0"/>
          <p:nvPr userDrawn="1"/>
        </p:nvPicPr>
        <p:blipFill rotWithShape="1">
          <a:blip r:embed="rId2">
            <a:alphaModFix amt="8000"/>
          </a:blip>
          <a:srcRect l="-6" t="2" r="35589" b="22032"/>
          <a:stretch/>
        </p:blipFill>
        <p:spPr>
          <a:xfrm>
            <a:off x="5831535" y="1083365"/>
            <a:ext cx="6360465" cy="5774633"/>
          </a:xfrm>
          <a:prstGeom prst="rect">
            <a:avLst/>
          </a:prstGeom>
          <a:noFill/>
          <a:ln>
            <a:noFill/>
          </a:ln>
        </p:spPr>
      </p:pic>
      <p:sp>
        <p:nvSpPr>
          <p:cNvPr id="30" name="Google Shape;30;p5"/>
          <p:cNvSpPr txBox="1">
            <a:spLocks noGrp="1"/>
          </p:cNvSpPr>
          <p:nvPr>
            <p:ph type="title"/>
          </p:nvPr>
        </p:nvSpPr>
        <p:spPr>
          <a:xfrm>
            <a:off x="0" y="614252"/>
            <a:ext cx="12192000" cy="1095278"/>
          </a:xfrm>
          <a:prstGeom prst="rect">
            <a:avLst/>
          </a:prstGeom>
          <a:noFill/>
          <a:ln>
            <a:noFill/>
          </a:ln>
        </p:spPr>
        <p:txBody>
          <a:bodyPr spcFirstLastPara="1" wrap="square" lIns="82275" tIns="82275" rIns="82275" bIns="8227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300"/>
              <a:buFont typeface="Arial"/>
              <a:buNone/>
              <a:defRPr sz="3600" b="1" i="0" u="none" strike="noStrike" cap="none">
                <a:solidFill>
                  <a:srgbClr val="4C224C"/>
                </a:solidFill>
                <a:latin typeface="Calibri"/>
                <a:ea typeface="Calibri"/>
                <a:cs typeface="Calibri"/>
                <a:sym typeface="Calibri"/>
              </a:defRPr>
            </a:lvl1pPr>
            <a:lvl2pPr marR="0" lvl="1" algn="ctr" rtl="0">
              <a:lnSpc>
                <a:spcPct val="100000"/>
              </a:lnSpc>
              <a:spcBef>
                <a:spcPts val="0"/>
              </a:spcBef>
              <a:spcAft>
                <a:spcPts val="0"/>
              </a:spcAft>
              <a:buClr>
                <a:srgbClr val="000000"/>
              </a:buClr>
              <a:buSzPts val="1300"/>
              <a:buFont typeface="Arial"/>
              <a:buNone/>
              <a:defRPr sz="3900" b="0" i="0" u="none" strike="noStrike" cap="none">
                <a:solidFill>
                  <a:schemeClr val="dk1"/>
                </a:solidFill>
                <a:latin typeface="Gill Sans"/>
                <a:ea typeface="Gill Sans"/>
                <a:cs typeface="Gill Sans"/>
                <a:sym typeface="Gill Sans"/>
              </a:defRPr>
            </a:lvl2pPr>
            <a:lvl3pPr marR="0" lvl="2" algn="ctr" rtl="0">
              <a:lnSpc>
                <a:spcPct val="100000"/>
              </a:lnSpc>
              <a:spcBef>
                <a:spcPts val="0"/>
              </a:spcBef>
              <a:spcAft>
                <a:spcPts val="0"/>
              </a:spcAft>
              <a:buClr>
                <a:srgbClr val="000000"/>
              </a:buClr>
              <a:buSzPts val="1300"/>
              <a:buFont typeface="Arial"/>
              <a:buNone/>
              <a:defRPr sz="3900" b="0" i="0" u="none" strike="noStrike" cap="none">
                <a:solidFill>
                  <a:schemeClr val="dk1"/>
                </a:solidFill>
                <a:latin typeface="Gill Sans"/>
                <a:ea typeface="Gill Sans"/>
                <a:cs typeface="Gill Sans"/>
                <a:sym typeface="Gill Sans"/>
              </a:defRPr>
            </a:lvl3pPr>
            <a:lvl4pPr marR="0" lvl="3" algn="ctr" rtl="0">
              <a:lnSpc>
                <a:spcPct val="100000"/>
              </a:lnSpc>
              <a:spcBef>
                <a:spcPts val="0"/>
              </a:spcBef>
              <a:spcAft>
                <a:spcPts val="0"/>
              </a:spcAft>
              <a:buClr>
                <a:srgbClr val="000000"/>
              </a:buClr>
              <a:buSzPts val="1300"/>
              <a:buFont typeface="Arial"/>
              <a:buNone/>
              <a:defRPr sz="3900" b="0" i="0" u="none" strike="noStrike" cap="none">
                <a:solidFill>
                  <a:schemeClr val="dk1"/>
                </a:solidFill>
                <a:latin typeface="Gill Sans"/>
                <a:ea typeface="Gill Sans"/>
                <a:cs typeface="Gill Sans"/>
                <a:sym typeface="Gill Sans"/>
              </a:defRPr>
            </a:lvl4pPr>
            <a:lvl5pPr marR="0" lvl="4" algn="ctr" rtl="0">
              <a:lnSpc>
                <a:spcPct val="100000"/>
              </a:lnSpc>
              <a:spcBef>
                <a:spcPts val="0"/>
              </a:spcBef>
              <a:spcAft>
                <a:spcPts val="0"/>
              </a:spcAft>
              <a:buClr>
                <a:srgbClr val="000000"/>
              </a:buClr>
              <a:buSzPts val="1300"/>
              <a:buFont typeface="Arial"/>
              <a:buNone/>
              <a:defRPr sz="3900" b="0" i="0" u="none" strike="noStrike" cap="none">
                <a:solidFill>
                  <a:schemeClr val="dk1"/>
                </a:solidFill>
                <a:latin typeface="Gill Sans"/>
                <a:ea typeface="Gill Sans"/>
                <a:cs typeface="Gill Sans"/>
                <a:sym typeface="Gill Sans"/>
              </a:defRPr>
            </a:lvl5pPr>
            <a:lvl6pPr marR="0" lvl="5" algn="ctr" rtl="0">
              <a:lnSpc>
                <a:spcPct val="100000"/>
              </a:lnSpc>
              <a:spcBef>
                <a:spcPts val="0"/>
              </a:spcBef>
              <a:spcAft>
                <a:spcPts val="0"/>
              </a:spcAft>
              <a:buClr>
                <a:srgbClr val="000000"/>
              </a:buClr>
              <a:buSzPts val="1300"/>
              <a:buFont typeface="Arial"/>
              <a:buNone/>
              <a:defRPr sz="3900" b="0" i="0" u="none" strike="noStrike" cap="none">
                <a:solidFill>
                  <a:schemeClr val="dk1"/>
                </a:solidFill>
                <a:latin typeface="Gill Sans"/>
                <a:ea typeface="Gill Sans"/>
                <a:cs typeface="Gill Sans"/>
                <a:sym typeface="Gill Sans"/>
              </a:defRPr>
            </a:lvl6pPr>
            <a:lvl7pPr marR="0" lvl="6" algn="ctr" rtl="0">
              <a:lnSpc>
                <a:spcPct val="100000"/>
              </a:lnSpc>
              <a:spcBef>
                <a:spcPts val="0"/>
              </a:spcBef>
              <a:spcAft>
                <a:spcPts val="0"/>
              </a:spcAft>
              <a:buClr>
                <a:srgbClr val="000000"/>
              </a:buClr>
              <a:buSzPts val="1300"/>
              <a:buFont typeface="Arial"/>
              <a:buNone/>
              <a:defRPr sz="3900" b="0" i="0" u="none" strike="noStrike" cap="none">
                <a:solidFill>
                  <a:schemeClr val="dk1"/>
                </a:solidFill>
                <a:latin typeface="Gill Sans"/>
                <a:ea typeface="Gill Sans"/>
                <a:cs typeface="Gill Sans"/>
                <a:sym typeface="Gill Sans"/>
              </a:defRPr>
            </a:lvl7pPr>
            <a:lvl8pPr marR="0" lvl="7" algn="ctr" rtl="0">
              <a:lnSpc>
                <a:spcPct val="100000"/>
              </a:lnSpc>
              <a:spcBef>
                <a:spcPts val="0"/>
              </a:spcBef>
              <a:spcAft>
                <a:spcPts val="0"/>
              </a:spcAft>
              <a:buClr>
                <a:srgbClr val="000000"/>
              </a:buClr>
              <a:buSzPts val="1300"/>
              <a:buFont typeface="Arial"/>
              <a:buNone/>
              <a:defRPr sz="3900" b="0" i="0" u="none" strike="noStrike" cap="none">
                <a:solidFill>
                  <a:schemeClr val="dk1"/>
                </a:solidFill>
                <a:latin typeface="Gill Sans"/>
                <a:ea typeface="Gill Sans"/>
                <a:cs typeface="Gill Sans"/>
                <a:sym typeface="Gill Sans"/>
              </a:defRPr>
            </a:lvl8pPr>
            <a:lvl9pPr marR="0" lvl="8" algn="ctr" rtl="0">
              <a:lnSpc>
                <a:spcPct val="100000"/>
              </a:lnSpc>
              <a:spcBef>
                <a:spcPts val="0"/>
              </a:spcBef>
              <a:spcAft>
                <a:spcPts val="0"/>
              </a:spcAft>
              <a:buClr>
                <a:srgbClr val="000000"/>
              </a:buClr>
              <a:buSzPts val="1300"/>
              <a:buFont typeface="Arial"/>
              <a:buNone/>
              <a:defRPr sz="3900" b="0" i="0" u="none" strike="noStrike" cap="none">
                <a:solidFill>
                  <a:schemeClr val="dk1"/>
                </a:solidFill>
                <a:latin typeface="Gill Sans"/>
                <a:ea typeface="Gill Sans"/>
                <a:cs typeface="Gill Sans"/>
                <a:sym typeface="Gill Sans"/>
              </a:defRPr>
            </a:lvl9pPr>
          </a:lstStyle>
          <a:p>
            <a:endParaRPr dirty="0"/>
          </a:p>
        </p:txBody>
      </p:sp>
      <p:sp>
        <p:nvSpPr>
          <p:cNvPr id="31" name="Google Shape;31;p5"/>
          <p:cNvSpPr txBox="1">
            <a:spLocks noGrp="1"/>
          </p:cNvSpPr>
          <p:nvPr>
            <p:ph type="body" idx="1"/>
          </p:nvPr>
        </p:nvSpPr>
        <p:spPr>
          <a:xfrm>
            <a:off x="213361" y="1779104"/>
            <a:ext cx="11713596" cy="4750904"/>
          </a:xfrm>
          <a:prstGeom prst="rect">
            <a:avLst/>
          </a:prstGeom>
          <a:noFill/>
          <a:ln>
            <a:noFill/>
          </a:ln>
        </p:spPr>
        <p:txBody>
          <a:bodyPr spcFirstLastPara="1" wrap="square" lIns="82275" tIns="82275" rIns="82275" bIns="82275" anchor="t" anchorCtr="0">
            <a:noAutofit/>
          </a:bodyPr>
          <a:lstStyle>
            <a:defPPr marR="0" lvl="0" algn="l" rtl="0">
              <a:lnSpc>
                <a:spcPct val="100000"/>
              </a:lnSpc>
              <a:spcBef>
                <a:spcPts val="0"/>
              </a:spcBef>
              <a:spcAft>
                <a:spcPts val="0"/>
              </a:spcAft>
            </a:defPPr>
            <a:lvl1pPr marL="457200" marR="0" lvl="0" indent="-431800" algn="l" rtl="0">
              <a:lnSpc>
                <a:spcPct val="100000"/>
              </a:lnSpc>
              <a:spcBef>
                <a:spcPts val="300"/>
              </a:spcBef>
              <a:spcAft>
                <a:spcPts val="0"/>
              </a:spcAft>
              <a:buClr>
                <a:srgbClr val="77BA48"/>
              </a:buClr>
              <a:buSzPts val="3200"/>
              <a:buFont typeface="Arial"/>
              <a:buChar char="●"/>
              <a:defRPr sz="2900" b="0" i="0" u="none" strike="noStrike" cap="none">
                <a:solidFill>
                  <a:schemeClr val="lt2"/>
                </a:solidFill>
                <a:latin typeface="Calibri"/>
                <a:ea typeface="Calibri"/>
                <a:cs typeface="Calibri"/>
                <a:sym typeface="Calibri"/>
              </a:defRPr>
            </a:lvl1pPr>
            <a:lvl2pPr marL="914400" marR="0" lvl="1" indent="-406400" algn="l" rtl="0">
              <a:lnSpc>
                <a:spcPct val="100000"/>
              </a:lnSpc>
              <a:spcBef>
                <a:spcPts val="300"/>
              </a:spcBef>
              <a:spcAft>
                <a:spcPts val="0"/>
              </a:spcAft>
              <a:buClr>
                <a:srgbClr val="77BA48"/>
              </a:buClr>
              <a:buSzPts val="2800"/>
              <a:buFont typeface="Arial"/>
              <a:buChar char="○"/>
              <a:defRPr sz="2500" b="0" i="0" u="none" strike="noStrike" cap="none">
                <a:solidFill>
                  <a:schemeClr val="lt2"/>
                </a:solidFill>
                <a:latin typeface="Calibri"/>
                <a:ea typeface="Calibri"/>
                <a:cs typeface="Calibri"/>
                <a:sym typeface="Calibri"/>
              </a:defRPr>
            </a:lvl2pPr>
            <a:lvl3pPr marL="1371600" marR="0" lvl="2" indent="-381000" algn="l" rtl="0">
              <a:lnSpc>
                <a:spcPct val="100000"/>
              </a:lnSpc>
              <a:spcBef>
                <a:spcPts val="300"/>
              </a:spcBef>
              <a:spcAft>
                <a:spcPts val="0"/>
              </a:spcAft>
              <a:buClr>
                <a:srgbClr val="77BA48"/>
              </a:buClr>
              <a:buSzPts val="2400"/>
              <a:buFont typeface="Arial"/>
              <a:buChar char="■"/>
              <a:defRPr sz="2200" b="0" i="0" u="none" strike="noStrike" cap="none">
                <a:solidFill>
                  <a:schemeClr val="lt2"/>
                </a:solidFill>
                <a:latin typeface="Calibri"/>
                <a:ea typeface="Calibri"/>
                <a:cs typeface="Calibri"/>
                <a:sym typeface="Calibri"/>
              </a:defRPr>
            </a:lvl3pPr>
            <a:lvl4pPr marL="1828800" marR="0" lvl="3" indent="-355600" algn="l" rtl="0">
              <a:lnSpc>
                <a:spcPct val="100000"/>
              </a:lnSpc>
              <a:spcBef>
                <a:spcPts val="300"/>
              </a:spcBef>
              <a:spcAft>
                <a:spcPts val="0"/>
              </a:spcAft>
              <a:buClr>
                <a:srgbClr val="77BA48"/>
              </a:buClr>
              <a:buSzPts val="2000"/>
              <a:buFont typeface="Arial"/>
              <a:buChar char="●"/>
              <a:defRPr sz="1800" b="0" i="0" u="none" strike="noStrike" cap="none">
                <a:solidFill>
                  <a:schemeClr val="lt2"/>
                </a:solidFill>
                <a:latin typeface="Calibri"/>
                <a:ea typeface="Calibri"/>
                <a:cs typeface="Calibri"/>
                <a:sym typeface="Calibri"/>
              </a:defRPr>
            </a:lvl4pPr>
            <a:lvl5pPr marL="2286000" marR="0" lvl="4" indent="-342900" algn="l" rtl="0">
              <a:lnSpc>
                <a:spcPct val="100000"/>
              </a:lnSpc>
              <a:spcBef>
                <a:spcPts val="300"/>
              </a:spcBef>
              <a:spcAft>
                <a:spcPts val="0"/>
              </a:spcAft>
              <a:buClr>
                <a:srgbClr val="77BA48"/>
              </a:buClr>
              <a:buSzPts val="1800"/>
              <a:buFont typeface="Arial"/>
              <a:buChar char="○"/>
              <a:defRPr sz="1600" b="0" i="0" u="none" strike="noStrike" cap="none">
                <a:solidFill>
                  <a:schemeClr val="lt2"/>
                </a:solidFill>
                <a:latin typeface="Calibri"/>
                <a:ea typeface="Calibri"/>
                <a:cs typeface="Calibri"/>
                <a:sym typeface="Calibri"/>
              </a:defRPr>
            </a:lvl5pPr>
            <a:lvl6pPr marL="2743200" marR="0" lvl="5" indent="-431800" algn="l" rtl="0">
              <a:lnSpc>
                <a:spcPct val="100000"/>
              </a:lnSpc>
              <a:spcBef>
                <a:spcPts val="1100"/>
              </a:spcBef>
              <a:spcAft>
                <a:spcPts val="0"/>
              </a:spcAft>
              <a:buClr>
                <a:srgbClr val="448BD7"/>
              </a:buClr>
              <a:buSzPts val="3200"/>
              <a:buFont typeface="Gill Sans"/>
              <a:buChar char="■"/>
              <a:defRPr sz="1900" b="0" i="0" u="none" strike="noStrike" cap="none">
                <a:solidFill>
                  <a:schemeClr val="dk1"/>
                </a:solidFill>
                <a:latin typeface="Calibri"/>
                <a:ea typeface="Calibri"/>
                <a:cs typeface="Calibri"/>
                <a:sym typeface="Calibri"/>
              </a:defRPr>
            </a:lvl6pPr>
            <a:lvl7pPr marL="3200400" marR="0" lvl="6" indent="-431800" algn="l" rtl="0">
              <a:lnSpc>
                <a:spcPct val="100000"/>
              </a:lnSpc>
              <a:spcBef>
                <a:spcPts val="1100"/>
              </a:spcBef>
              <a:spcAft>
                <a:spcPts val="0"/>
              </a:spcAft>
              <a:buClr>
                <a:srgbClr val="448BD7"/>
              </a:buClr>
              <a:buSzPts val="3200"/>
              <a:buFont typeface="Gill Sans"/>
              <a:buChar char="●"/>
              <a:defRPr sz="1900" b="0" i="0" u="none" strike="noStrike" cap="none">
                <a:solidFill>
                  <a:schemeClr val="dk1"/>
                </a:solidFill>
                <a:latin typeface="Calibri"/>
                <a:ea typeface="Calibri"/>
                <a:cs typeface="Calibri"/>
                <a:sym typeface="Calibri"/>
              </a:defRPr>
            </a:lvl7pPr>
            <a:lvl8pPr marL="3657600" marR="0" lvl="7" indent="-431800" algn="l" rtl="0">
              <a:lnSpc>
                <a:spcPct val="100000"/>
              </a:lnSpc>
              <a:spcBef>
                <a:spcPts val="1100"/>
              </a:spcBef>
              <a:spcAft>
                <a:spcPts val="0"/>
              </a:spcAft>
              <a:buClr>
                <a:srgbClr val="448BD7"/>
              </a:buClr>
              <a:buSzPts val="3200"/>
              <a:buFont typeface="Gill Sans"/>
              <a:buChar char="○"/>
              <a:defRPr sz="1900" b="0" i="0" u="none" strike="noStrike" cap="none">
                <a:solidFill>
                  <a:schemeClr val="dk1"/>
                </a:solidFill>
                <a:latin typeface="Calibri"/>
                <a:ea typeface="Calibri"/>
                <a:cs typeface="Calibri"/>
                <a:sym typeface="Calibri"/>
              </a:defRPr>
            </a:lvl8pPr>
            <a:lvl9pPr marL="4114800" marR="0" lvl="8" indent="-431800" algn="l" rtl="0">
              <a:lnSpc>
                <a:spcPct val="100000"/>
              </a:lnSpc>
              <a:spcBef>
                <a:spcPts val="1100"/>
              </a:spcBef>
              <a:spcAft>
                <a:spcPts val="0"/>
              </a:spcAft>
              <a:buClr>
                <a:srgbClr val="448BD7"/>
              </a:buClr>
              <a:buSzPts val="3200"/>
              <a:buFont typeface="Gill Sans"/>
              <a:buChar char="■"/>
              <a:defRPr sz="1900" b="0" i="0" u="none" strike="noStrike" cap="none">
                <a:solidFill>
                  <a:schemeClr val="dk1"/>
                </a:solidFill>
                <a:latin typeface="Calibri"/>
                <a:ea typeface="Calibri"/>
                <a:cs typeface="Calibri"/>
                <a:sym typeface="Calibri"/>
              </a:defRPr>
            </a:lvl9pPr>
          </a:lstStyle>
          <a:p>
            <a:endParaRPr dirty="0"/>
          </a:p>
        </p:txBody>
      </p:sp>
    </p:spTree>
    <p:extLst>
      <p:ext uri="{BB962C8B-B14F-4D97-AF65-F5344CB8AC3E}">
        <p14:creationId xmlns:p14="http://schemas.microsoft.com/office/powerpoint/2010/main" val="622436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preserve="1" userDrawn="1">
  <p:cSld name="1_Two Content">
    <p:spTree>
      <p:nvGrpSpPr>
        <p:cNvPr id="1" name="Shape 29"/>
        <p:cNvGrpSpPr/>
        <p:nvPr/>
      </p:nvGrpSpPr>
      <p:grpSpPr>
        <a:xfrm>
          <a:off x="0" y="0"/>
          <a:ext cx="0" cy="0"/>
          <a:chOff x="0" y="0"/>
          <a:chExt cx="0" cy="0"/>
        </a:xfrm>
      </p:grpSpPr>
      <p:pic>
        <p:nvPicPr>
          <p:cNvPr id="4" name="Google Shape;10;p1">
            <a:extLst>
              <a:ext uri="{FF2B5EF4-FFF2-40B4-BE49-F238E27FC236}">
                <a16:creationId xmlns:a16="http://schemas.microsoft.com/office/drawing/2014/main" id="{9B0C54C0-FA07-FA4F-B62E-0089A8063A14}"/>
              </a:ext>
            </a:extLst>
          </p:cNvPr>
          <p:cNvPicPr preferRelativeResize="0"/>
          <p:nvPr userDrawn="1"/>
        </p:nvPicPr>
        <p:blipFill rotWithShape="1">
          <a:blip r:embed="rId2">
            <a:alphaModFix amt="8000"/>
          </a:blip>
          <a:srcRect l="-6" t="2" r="35589" b="22032"/>
          <a:stretch/>
        </p:blipFill>
        <p:spPr>
          <a:xfrm>
            <a:off x="5831535" y="1083365"/>
            <a:ext cx="6360465" cy="5774633"/>
          </a:xfrm>
          <a:prstGeom prst="rect">
            <a:avLst/>
          </a:prstGeom>
          <a:noFill/>
          <a:ln>
            <a:noFill/>
          </a:ln>
        </p:spPr>
      </p:pic>
      <p:sp>
        <p:nvSpPr>
          <p:cNvPr id="30" name="Google Shape;30;p5"/>
          <p:cNvSpPr txBox="1">
            <a:spLocks noGrp="1"/>
          </p:cNvSpPr>
          <p:nvPr>
            <p:ph type="title"/>
          </p:nvPr>
        </p:nvSpPr>
        <p:spPr>
          <a:xfrm>
            <a:off x="0" y="614252"/>
            <a:ext cx="12192000" cy="1095278"/>
          </a:xfrm>
          <a:prstGeom prst="rect">
            <a:avLst/>
          </a:prstGeom>
          <a:noFill/>
          <a:ln>
            <a:noFill/>
          </a:ln>
        </p:spPr>
        <p:txBody>
          <a:bodyPr spcFirstLastPara="1" wrap="square" lIns="82275" tIns="82275" rIns="82275" bIns="8227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300"/>
              <a:buFont typeface="Arial"/>
              <a:buNone/>
              <a:defRPr sz="3600" b="1" i="0" u="none" strike="noStrike" cap="none">
                <a:solidFill>
                  <a:srgbClr val="4C224C"/>
                </a:solidFill>
                <a:latin typeface="Calibri"/>
                <a:ea typeface="Calibri"/>
                <a:cs typeface="Calibri"/>
                <a:sym typeface="Calibri"/>
              </a:defRPr>
            </a:lvl1pPr>
            <a:lvl2pPr marR="0" lvl="1" algn="ctr" rtl="0">
              <a:lnSpc>
                <a:spcPct val="100000"/>
              </a:lnSpc>
              <a:spcBef>
                <a:spcPts val="0"/>
              </a:spcBef>
              <a:spcAft>
                <a:spcPts val="0"/>
              </a:spcAft>
              <a:buClr>
                <a:srgbClr val="000000"/>
              </a:buClr>
              <a:buSzPts val="1300"/>
              <a:buFont typeface="Arial"/>
              <a:buNone/>
              <a:defRPr sz="3900" b="0" i="0" u="none" strike="noStrike" cap="none">
                <a:solidFill>
                  <a:schemeClr val="dk1"/>
                </a:solidFill>
                <a:latin typeface="Gill Sans"/>
                <a:ea typeface="Gill Sans"/>
                <a:cs typeface="Gill Sans"/>
                <a:sym typeface="Gill Sans"/>
              </a:defRPr>
            </a:lvl2pPr>
            <a:lvl3pPr marR="0" lvl="2" algn="ctr" rtl="0">
              <a:lnSpc>
                <a:spcPct val="100000"/>
              </a:lnSpc>
              <a:spcBef>
                <a:spcPts val="0"/>
              </a:spcBef>
              <a:spcAft>
                <a:spcPts val="0"/>
              </a:spcAft>
              <a:buClr>
                <a:srgbClr val="000000"/>
              </a:buClr>
              <a:buSzPts val="1300"/>
              <a:buFont typeface="Arial"/>
              <a:buNone/>
              <a:defRPr sz="3900" b="0" i="0" u="none" strike="noStrike" cap="none">
                <a:solidFill>
                  <a:schemeClr val="dk1"/>
                </a:solidFill>
                <a:latin typeface="Gill Sans"/>
                <a:ea typeface="Gill Sans"/>
                <a:cs typeface="Gill Sans"/>
                <a:sym typeface="Gill Sans"/>
              </a:defRPr>
            </a:lvl3pPr>
            <a:lvl4pPr marR="0" lvl="3" algn="ctr" rtl="0">
              <a:lnSpc>
                <a:spcPct val="100000"/>
              </a:lnSpc>
              <a:spcBef>
                <a:spcPts val="0"/>
              </a:spcBef>
              <a:spcAft>
                <a:spcPts val="0"/>
              </a:spcAft>
              <a:buClr>
                <a:srgbClr val="000000"/>
              </a:buClr>
              <a:buSzPts val="1300"/>
              <a:buFont typeface="Arial"/>
              <a:buNone/>
              <a:defRPr sz="3900" b="0" i="0" u="none" strike="noStrike" cap="none">
                <a:solidFill>
                  <a:schemeClr val="dk1"/>
                </a:solidFill>
                <a:latin typeface="Gill Sans"/>
                <a:ea typeface="Gill Sans"/>
                <a:cs typeface="Gill Sans"/>
                <a:sym typeface="Gill Sans"/>
              </a:defRPr>
            </a:lvl4pPr>
            <a:lvl5pPr marR="0" lvl="4" algn="ctr" rtl="0">
              <a:lnSpc>
                <a:spcPct val="100000"/>
              </a:lnSpc>
              <a:spcBef>
                <a:spcPts val="0"/>
              </a:spcBef>
              <a:spcAft>
                <a:spcPts val="0"/>
              </a:spcAft>
              <a:buClr>
                <a:srgbClr val="000000"/>
              </a:buClr>
              <a:buSzPts val="1300"/>
              <a:buFont typeface="Arial"/>
              <a:buNone/>
              <a:defRPr sz="3900" b="0" i="0" u="none" strike="noStrike" cap="none">
                <a:solidFill>
                  <a:schemeClr val="dk1"/>
                </a:solidFill>
                <a:latin typeface="Gill Sans"/>
                <a:ea typeface="Gill Sans"/>
                <a:cs typeface="Gill Sans"/>
                <a:sym typeface="Gill Sans"/>
              </a:defRPr>
            </a:lvl5pPr>
            <a:lvl6pPr marR="0" lvl="5" algn="ctr" rtl="0">
              <a:lnSpc>
                <a:spcPct val="100000"/>
              </a:lnSpc>
              <a:spcBef>
                <a:spcPts val="0"/>
              </a:spcBef>
              <a:spcAft>
                <a:spcPts val="0"/>
              </a:spcAft>
              <a:buClr>
                <a:srgbClr val="000000"/>
              </a:buClr>
              <a:buSzPts val="1300"/>
              <a:buFont typeface="Arial"/>
              <a:buNone/>
              <a:defRPr sz="3900" b="0" i="0" u="none" strike="noStrike" cap="none">
                <a:solidFill>
                  <a:schemeClr val="dk1"/>
                </a:solidFill>
                <a:latin typeface="Gill Sans"/>
                <a:ea typeface="Gill Sans"/>
                <a:cs typeface="Gill Sans"/>
                <a:sym typeface="Gill Sans"/>
              </a:defRPr>
            </a:lvl6pPr>
            <a:lvl7pPr marR="0" lvl="6" algn="ctr" rtl="0">
              <a:lnSpc>
                <a:spcPct val="100000"/>
              </a:lnSpc>
              <a:spcBef>
                <a:spcPts val="0"/>
              </a:spcBef>
              <a:spcAft>
                <a:spcPts val="0"/>
              </a:spcAft>
              <a:buClr>
                <a:srgbClr val="000000"/>
              </a:buClr>
              <a:buSzPts val="1300"/>
              <a:buFont typeface="Arial"/>
              <a:buNone/>
              <a:defRPr sz="3900" b="0" i="0" u="none" strike="noStrike" cap="none">
                <a:solidFill>
                  <a:schemeClr val="dk1"/>
                </a:solidFill>
                <a:latin typeface="Gill Sans"/>
                <a:ea typeface="Gill Sans"/>
                <a:cs typeface="Gill Sans"/>
                <a:sym typeface="Gill Sans"/>
              </a:defRPr>
            </a:lvl7pPr>
            <a:lvl8pPr marR="0" lvl="7" algn="ctr" rtl="0">
              <a:lnSpc>
                <a:spcPct val="100000"/>
              </a:lnSpc>
              <a:spcBef>
                <a:spcPts val="0"/>
              </a:spcBef>
              <a:spcAft>
                <a:spcPts val="0"/>
              </a:spcAft>
              <a:buClr>
                <a:srgbClr val="000000"/>
              </a:buClr>
              <a:buSzPts val="1300"/>
              <a:buFont typeface="Arial"/>
              <a:buNone/>
              <a:defRPr sz="3900" b="0" i="0" u="none" strike="noStrike" cap="none">
                <a:solidFill>
                  <a:schemeClr val="dk1"/>
                </a:solidFill>
                <a:latin typeface="Gill Sans"/>
                <a:ea typeface="Gill Sans"/>
                <a:cs typeface="Gill Sans"/>
                <a:sym typeface="Gill Sans"/>
              </a:defRPr>
            </a:lvl8pPr>
            <a:lvl9pPr marR="0" lvl="8" algn="ctr" rtl="0">
              <a:lnSpc>
                <a:spcPct val="100000"/>
              </a:lnSpc>
              <a:spcBef>
                <a:spcPts val="0"/>
              </a:spcBef>
              <a:spcAft>
                <a:spcPts val="0"/>
              </a:spcAft>
              <a:buClr>
                <a:srgbClr val="000000"/>
              </a:buClr>
              <a:buSzPts val="1300"/>
              <a:buFont typeface="Arial"/>
              <a:buNone/>
              <a:defRPr sz="3900" b="0" i="0" u="none" strike="noStrike" cap="none">
                <a:solidFill>
                  <a:schemeClr val="dk1"/>
                </a:solidFill>
                <a:latin typeface="Gill Sans"/>
                <a:ea typeface="Gill Sans"/>
                <a:cs typeface="Gill Sans"/>
                <a:sym typeface="Gill Sans"/>
              </a:defRPr>
            </a:lvl9pPr>
          </a:lstStyle>
          <a:p>
            <a:endParaRPr dirty="0"/>
          </a:p>
        </p:txBody>
      </p:sp>
    </p:spTree>
    <p:extLst>
      <p:ext uri="{BB962C8B-B14F-4D97-AF65-F5344CB8AC3E}">
        <p14:creationId xmlns:p14="http://schemas.microsoft.com/office/powerpoint/2010/main" val="1752382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preserve="1" userDrawn="1">
  <p:cSld name="1_Two Content">
    <p:spTree>
      <p:nvGrpSpPr>
        <p:cNvPr id="1" name="Shape 29"/>
        <p:cNvGrpSpPr/>
        <p:nvPr/>
      </p:nvGrpSpPr>
      <p:grpSpPr>
        <a:xfrm>
          <a:off x="0" y="0"/>
          <a:ext cx="0" cy="0"/>
          <a:chOff x="0" y="0"/>
          <a:chExt cx="0" cy="0"/>
        </a:xfrm>
      </p:grpSpPr>
      <p:pic>
        <p:nvPicPr>
          <p:cNvPr id="4" name="Google Shape;10;p1">
            <a:extLst>
              <a:ext uri="{FF2B5EF4-FFF2-40B4-BE49-F238E27FC236}">
                <a16:creationId xmlns:a16="http://schemas.microsoft.com/office/drawing/2014/main" id="{638E95E9-56C6-834F-91E9-8951645BDC1D}"/>
              </a:ext>
            </a:extLst>
          </p:cNvPr>
          <p:cNvPicPr preferRelativeResize="0"/>
          <p:nvPr userDrawn="1"/>
        </p:nvPicPr>
        <p:blipFill rotWithShape="1">
          <a:blip r:embed="rId2">
            <a:alphaModFix amt="8000"/>
          </a:blip>
          <a:srcRect l="-6" t="2" r="35589" b="22032"/>
          <a:stretch/>
        </p:blipFill>
        <p:spPr>
          <a:xfrm>
            <a:off x="5831535" y="1083365"/>
            <a:ext cx="6360465" cy="5774633"/>
          </a:xfrm>
          <a:prstGeom prst="rect">
            <a:avLst/>
          </a:prstGeom>
          <a:noFill/>
          <a:ln>
            <a:noFill/>
          </a:ln>
        </p:spPr>
      </p:pic>
    </p:spTree>
    <p:extLst>
      <p:ext uri="{BB962C8B-B14F-4D97-AF65-F5344CB8AC3E}">
        <p14:creationId xmlns:p14="http://schemas.microsoft.com/office/powerpoint/2010/main" val="1871809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preserve="1" userDrawn="1">
  <p:cSld name="1_Two Content">
    <p:spTree>
      <p:nvGrpSpPr>
        <p:cNvPr id="1" name="Shape 29"/>
        <p:cNvGrpSpPr/>
        <p:nvPr/>
      </p:nvGrpSpPr>
      <p:grpSpPr>
        <a:xfrm>
          <a:off x="0" y="0"/>
          <a:ext cx="0" cy="0"/>
          <a:chOff x="0" y="0"/>
          <a:chExt cx="0" cy="0"/>
        </a:xfrm>
      </p:grpSpPr>
    </p:spTree>
    <p:extLst>
      <p:ext uri="{BB962C8B-B14F-4D97-AF65-F5344CB8AC3E}">
        <p14:creationId xmlns:p14="http://schemas.microsoft.com/office/powerpoint/2010/main" val="29320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userDrawn="1">
  <p:cSld name="1_Blank_and_photo">
    <p:spTree>
      <p:nvGrpSpPr>
        <p:cNvPr id="1" name=""/>
        <p:cNvGrpSpPr/>
        <p:nvPr/>
      </p:nvGrpSpPr>
      <p:grpSpPr>
        <a:xfrm>
          <a:off x="0" y="0"/>
          <a:ext cx="0" cy="0"/>
          <a:chOff x="0" y="0"/>
          <a:chExt cx="0" cy="0"/>
        </a:xfrm>
      </p:grpSpPr>
      <p:sp>
        <p:nvSpPr>
          <p:cNvPr id="16" name="Номер слайда"/>
          <p:cNvSpPr txBox="1">
            <a:spLocks noGrp="1"/>
          </p:cNvSpPr>
          <p:nvPr>
            <p:ph type="sldNum" sz="quarter" idx="2"/>
          </p:nvPr>
        </p:nvSpPr>
        <p:spPr>
          <a:xfrm>
            <a:off x="5979516" y="6540500"/>
            <a:ext cx="226619" cy="230530"/>
          </a:xfrm>
          <a:prstGeom prst="rect">
            <a:avLst/>
          </a:prstGeom>
        </p:spPr>
        <p:txBody>
          <a:bodyPr wrap="none"/>
          <a:lstStyle>
            <a:lvl1pPr>
              <a:defRPr sz="1200" b="0">
                <a:solidFill>
                  <a:srgbClr val="000000"/>
                </a:solidFill>
                <a:latin typeface="Helvetica Neue Light"/>
                <a:ea typeface="Helvetica Neue Light"/>
                <a:cs typeface="Helvetica Neue Light"/>
                <a:sym typeface="Helvetica Neue Light"/>
              </a:defRPr>
            </a:lvl1pPr>
          </a:lstStyle>
          <a:p>
            <a:fld id="{86CB4B4D-7CA3-9044-876B-883B54F8677D}" type="slidenum">
              <a:rPr/>
              <a:t>‹#›</a:t>
            </a:fld>
            <a:endParaRPr dirty="0"/>
          </a:p>
        </p:txBody>
      </p:sp>
      <p:sp>
        <p:nvSpPr>
          <p:cNvPr id="3" name="Объект 2">
            <a:extLst>
              <a:ext uri="{FF2B5EF4-FFF2-40B4-BE49-F238E27FC236}">
                <a16:creationId xmlns:a16="http://schemas.microsoft.com/office/drawing/2014/main" id="{B6E1B8D8-B920-B54B-9695-F3BA24432E4F}"/>
              </a:ext>
            </a:extLst>
          </p:cNvPr>
          <p:cNvSpPr>
            <a:spLocks noGrp="1"/>
          </p:cNvSpPr>
          <p:nvPr>
            <p:ph sz="quarter" idx="10" hasCustomPrompt="1"/>
          </p:nvPr>
        </p:nvSpPr>
        <p:spPr>
          <a:xfrm>
            <a:off x="2230081" y="2589213"/>
            <a:ext cx="839788" cy="839788"/>
          </a:xfrm>
          <a:solidFill>
            <a:schemeClr val="accent4"/>
          </a:solidFill>
        </p:spPr>
        <p:txBody>
          <a:bodyPr>
            <a:normAutofit/>
          </a:bodyPr>
          <a:lstStyle>
            <a:lvl1pPr>
              <a:defRPr sz="600">
                <a:solidFill>
                  <a:schemeClr val="bg2"/>
                </a:solidFill>
              </a:defRPr>
            </a:lvl1pPr>
          </a:lstStyle>
          <a:p>
            <a:pPr lvl="0"/>
            <a:r>
              <a:rPr lang="en-US" sz="600" dirty="0" err="1"/>
              <a:t>img</a:t>
            </a:r>
            <a:endParaRPr lang="ru-RU" dirty="0"/>
          </a:p>
        </p:txBody>
      </p:sp>
      <p:sp>
        <p:nvSpPr>
          <p:cNvPr id="5" name="Объект 2">
            <a:extLst>
              <a:ext uri="{FF2B5EF4-FFF2-40B4-BE49-F238E27FC236}">
                <a16:creationId xmlns:a16="http://schemas.microsoft.com/office/drawing/2014/main" id="{98EA7391-882B-DA41-BCB8-930409F9A600}"/>
              </a:ext>
            </a:extLst>
          </p:cNvPr>
          <p:cNvSpPr>
            <a:spLocks noGrp="1"/>
          </p:cNvSpPr>
          <p:nvPr>
            <p:ph sz="quarter" idx="11" hasCustomPrompt="1"/>
          </p:nvPr>
        </p:nvSpPr>
        <p:spPr>
          <a:xfrm>
            <a:off x="3424399" y="2589213"/>
            <a:ext cx="839788" cy="839788"/>
          </a:xfrm>
          <a:solidFill>
            <a:schemeClr val="accent4"/>
          </a:solidFill>
        </p:spPr>
        <p:txBody>
          <a:bodyPr>
            <a:normAutofit/>
          </a:bodyPr>
          <a:lstStyle>
            <a:lvl1pPr>
              <a:defRPr sz="600">
                <a:solidFill>
                  <a:schemeClr val="bg2"/>
                </a:solidFill>
              </a:defRPr>
            </a:lvl1pPr>
          </a:lstStyle>
          <a:p>
            <a:pPr lvl="0"/>
            <a:r>
              <a:rPr lang="en-US" sz="600" dirty="0" err="1"/>
              <a:t>img</a:t>
            </a:r>
            <a:endParaRPr lang="ru-RU" dirty="0"/>
          </a:p>
        </p:txBody>
      </p:sp>
      <p:sp>
        <p:nvSpPr>
          <p:cNvPr id="6" name="Объект 2">
            <a:extLst>
              <a:ext uri="{FF2B5EF4-FFF2-40B4-BE49-F238E27FC236}">
                <a16:creationId xmlns:a16="http://schemas.microsoft.com/office/drawing/2014/main" id="{2FB0C802-B277-F548-A8D7-8A5FD54AD630}"/>
              </a:ext>
            </a:extLst>
          </p:cNvPr>
          <p:cNvSpPr>
            <a:spLocks noGrp="1"/>
          </p:cNvSpPr>
          <p:nvPr>
            <p:ph sz="quarter" idx="12" hasCustomPrompt="1"/>
          </p:nvPr>
        </p:nvSpPr>
        <p:spPr>
          <a:xfrm>
            <a:off x="4618718" y="2589213"/>
            <a:ext cx="839788" cy="839788"/>
          </a:xfrm>
          <a:solidFill>
            <a:schemeClr val="accent4"/>
          </a:solidFill>
        </p:spPr>
        <p:txBody>
          <a:bodyPr>
            <a:normAutofit/>
          </a:bodyPr>
          <a:lstStyle>
            <a:lvl1pPr>
              <a:defRPr sz="600">
                <a:solidFill>
                  <a:schemeClr val="bg2"/>
                </a:solidFill>
              </a:defRPr>
            </a:lvl1pPr>
          </a:lstStyle>
          <a:p>
            <a:pPr lvl="0"/>
            <a:r>
              <a:rPr lang="en-US" sz="600" dirty="0" err="1"/>
              <a:t>img</a:t>
            </a:r>
            <a:endParaRPr lang="ru-RU" dirty="0"/>
          </a:p>
        </p:txBody>
      </p:sp>
      <p:sp>
        <p:nvSpPr>
          <p:cNvPr id="7" name="Объект 2">
            <a:extLst>
              <a:ext uri="{FF2B5EF4-FFF2-40B4-BE49-F238E27FC236}">
                <a16:creationId xmlns:a16="http://schemas.microsoft.com/office/drawing/2014/main" id="{C1D836C8-A676-554D-A15E-0AB992E3FF42}"/>
              </a:ext>
            </a:extLst>
          </p:cNvPr>
          <p:cNvSpPr>
            <a:spLocks noGrp="1"/>
          </p:cNvSpPr>
          <p:nvPr>
            <p:ph sz="quarter" idx="13" hasCustomPrompt="1"/>
          </p:nvPr>
        </p:nvSpPr>
        <p:spPr>
          <a:xfrm>
            <a:off x="5813036" y="2589213"/>
            <a:ext cx="839788" cy="839788"/>
          </a:xfrm>
          <a:solidFill>
            <a:schemeClr val="accent4"/>
          </a:solidFill>
        </p:spPr>
        <p:txBody>
          <a:bodyPr>
            <a:normAutofit/>
          </a:bodyPr>
          <a:lstStyle>
            <a:lvl1pPr>
              <a:defRPr sz="600">
                <a:solidFill>
                  <a:schemeClr val="bg2"/>
                </a:solidFill>
              </a:defRPr>
            </a:lvl1pPr>
          </a:lstStyle>
          <a:p>
            <a:pPr lvl="0"/>
            <a:r>
              <a:rPr lang="en-US" sz="600" dirty="0" err="1"/>
              <a:t>img</a:t>
            </a:r>
            <a:endParaRPr lang="ru-RU" dirty="0"/>
          </a:p>
        </p:txBody>
      </p:sp>
      <p:sp>
        <p:nvSpPr>
          <p:cNvPr id="8" name="Объект 2">
            <a:extLst>
              <a:ext uri="{FF2B5EF4-FFF2-40B4-BE49-F238E27FC236}">
                <a16:creationId xmlns:a16="http://schemas.microsoft.com/office/drawing/2014/main" id="{4187E1A5-0909-9842-8A5D-81657ABD7577}"/>
              </a:ext>
            </a:extLst>
          </p:cNvPr>
          <p:cNvSpPr>
            <a:spLocks noGrp="1"/>
          </p:cNvSpPr>
          <p:nvPr>
            <p:ph sz="quarter" idx="14" hasCustomPrompt="1"/>
          </p:nvPr>
        </p:nvSpPr>
        <p:spPr>
          <a:xfrm>
            <a:off x="7007355" y="2589213"/>
            <a:ext cx="839788" cy="839788"/>
          </a:xfrm>
          <a:solidFill>
            <a:schemeClr val="accent4"/>
          </a:solidFill>
        </p:spPr>
        <p:txBody>
          <a:bodyPr>
            <a:normAutofit/>
          </a:bodyPr>
          <a:lstStyle>
            <a:lvl1pPr>
              <a:defRPr sz="600">
                <a:solidFill>
                  <a:schemeClr val="bg2"/>
                </a:solidFill>
              </a:defRPr>
            </a:lvl1pPr>
          </a:lstStyle>
          <a:p>
            <a:pPr lvl="0"/>
            <a:r>
              <a:rPr lang="en-US" sz="600" dirty="0" err="1"/>
              <a:t>img</a:t>
            </a:r>
            <a:endParaRPr lang="ru-RU" dirty="0"/>
          </a:p>
        </p:txBody>
      </p:sp>
      <p:sp>
        <p:nvSpPr>
          <p:cNvPr id="9" name="Объект 2">
            <a:extLst>
              <a:ext uri="{FF2B5EF4-FFF2-40B4-BE49-F238E27FC236}">
                <a16:creationId xmlns:a16="http://schemas.microsoft.com/office/drawing/2014/main" id="{3F3C4777-5F3B-A54B-B89A-A9468F93725F}"/>
              </a:ext>
            </a:extLst>
          </p:cNvPr>
          <p:cNvSpPr>
            <a:spLocks noGrp="1"/>
          </p:cNvSpPr>
          <p:nvPr>
            <p:ph sz="quarter" idx="15" hasCustomPrompt="1"/>
          </p:nvPr>
        </p:nvSpPr>
        <p:spPr>
          <a:xfrm>
            <a:off x="8201673" y="2589213"/>
            <a:ext cx="839788" cy="839788"/>
          </a:xfrm>
          <a:solidFill>
            <a:schemeClr val="accent4"/>
          </a:solidFill>
        </p:spPr>
        <p:txBody>
          <a:bodyPr>
            <a:normAutofit/>
          </a:bodyPr>
          <a:lstStyle>
            <a:lvl1pPr>
              <a:defRPr sz="600">
                <a:solidFill>
                  <a:schemeClr val="bg2"/>
                </a:solidFill>
              </a:defRPr>
            </a:lvl1pPr>
          </a:lstStyle>
          <a:p>
            <a:pPr lvl="0"/>
            <a:r>
              <a:rPr lang="en-US" sz="600" dirty="0" err="1"/>
              <a:t>img</a:t>
            </a:r>
            <a:endParaRPr lang="ru-RU" dirty="0"/>
          </a:p>
        </p:txBody>
      </p:sp>
      <p:sp>
        <p:nvSpPr>
          <p:cNvPr id="10" name="Объект 2">
            <a:extLst>
              <a:ext uri="{FF2B5EF4-FFF2-40B4-BE49-F238E27FC236}">
                <a16:creationId xmlns:a16="http://schemas.microsoft.com/office/drawing/2014/main" id="{4FAB20B1-1F53-9C4D-BBDE-78FEE28A0580}"/>
              </a:ext>
            </a:extLst>
          </p:cNvPr>
          <p:cNvSpPr>
            <a:spLocks noGrp="1"/>
          </p:cNvSpPr>
          <p:nvPr>
            <p:ph sz="quarter" idx="16" hasCustomPrompt="1"/>
          </p:nvPr>
        </p:nvSpPr>
        <p:spPr>
          <a:xfrm>
            <a:off x="9395991" y="2589213"/>
            <a:ext cx="839788" cy="839788"/>
          </a:xfrm>
          <a:solidFill>
            <a:schemeClr val="accent4"/>
          </a:solidFill>
        </p:spPr>
        <p:txBody>
          <a:bodyPr>
            <a:normAutofit/>
          </a:bodyPr>
          <a:lstStyle>
            <a:lvl1pPr>
              <a:defRPr sz="600">
                <a:solidFill>
                  <a:schemeClr val="bg2"/>
                </a:solidFill>
              </a:defRPr>
            </a:lvl1pPr>
          </a:lstStyle>
          <a:p>
            <a:pPr lvl="0"/>
            <a:r>
              <a:rPr lang="en-US" sz="600" dirty="0" err="1"/>
              <a:t>img</a:t>
            </a:r>
            <a:endParaRPr lang="ru-RU" dirty="0"/>
          </a:p>
        </p:txBody>
      </p:sp>
    </p:spTree>
    <p:extLst>
      <p:ext uri="{BB962C8B-B14F-4D97-AF65-F5344CB8AC3E}">
        <p14:creationId xmlns:p14="http://schemas.microsoft.com/office/powerpoint/2010/main" val="329352854"/>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Пустой">
    <p:spTree>
      <p:nvGrpSpPr>
        <p:cNvPr id="1" name=""/>
        <p:cNvGrpSpPr/>
        <p:nvPr/>
      </p:nvGrpSpPr>
      <p:grpSpPr>
        <a:xfrm>
          <a:off x="0" y="0"/>
          <a:ext cx="0" cy="0"/>
          <a:chOff x="0" y="0"/>
          <a:chExt cx="0" cy="0"/>
        </a:xfrm>
      </p:grpSpPr>
    </p:spTree>
    <p:extLst>
      <p:ext uri="{BB962C8B-B14F-4D97-AF65-F5344CB8AC3E}">
        <p14:creationId xmlns:p14="http://schemas.microsoft.com/office/powerpoint/2010/main" val="2717648446"/>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reserve="1">
  <p:cSld name="1_Пустой">
    <p:spTree>
      <p:nvGrpSpPr>
        <p:cNvPr id="1" name=""/>
        <p:cNvGrpSpPr/>
        <p:nvPr/>
      </p:nvGrpSpPr>
      <p:grpSpPr>
        <a:xfrm>
          <a:off x="0" y="0"/>
          <a:ext cx="0" cy="0"/>
          <a:chOff x="0" y="0"/>
          <a:chExt cx="0" cy="0"/>
        </a:xfrm>
      </p:grpSpPr>
    </p:spTree>
    <p:extLst>
      <p:ext uri="{BB962C8B-B14F-4D97-AF65-F5344CB8AC3E}">
        <p14:creationId xmlns:p14="http://schemas.microsoft.com/office/powerpoint/2010/main" val="238159079"/>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Google Shape;6;p1">
            <a:extLst>
              <a:ext uri="{FF2B5EF4-FFF2-40B4-BE49-F238E27FC236}">
                <a16:creationId xmlns:a16="http://schemas.microsoft.com/office/drawing/2014/main" id="{A1CEA171-D92D-604D-9A77-7F4A1F6C114A}"/>
              </a:ext>
            </a:extLst>
          </p:cNvPr>
          <p:cNvSpPr/>
          <p:nvPr userDrawn="1"/>
        </p:nvSpPr>
        <p:spPr>
          <a:xfrm>
            <a:off x="0" y="0"/>
            <a:ext cx="12192000" cy="593545"/>
          </a:xfrm>
          <a:prstGeom prst="rect">
            <a:avLst/>
          </a:prstGeom>
          <a:solidFill>
            <a:srgbClr val="4C224C"/>
          </a:solidFill>
          <a:ln>
            <a:solidFill>
              <a:srgbClr val="4C224B"/>
            </a:solidFill>
          </a:ln>
        </p:spPr>
        <p:txBody>
          <a:bodyPr spcFirstLastPara="1" wrap="square" lIns="0" tIns="0" rIns="0" bIns="0" anchor="t" anchorCtr="0">
            <a:noAutofit/>
          </a:bodyPr>
          <a:lstStyle/>
          <a:p>
            <a:pPr>
              <a:buClr>
                <a:srgbClr val="000000"/>
              </a:buClr>
              <a:buSzPts val="1200"/>
              <a:buFont typeface="Arial"/>
              <a:buNone/>
            </a:pPr>
            <a:endParaRPr sz="1200" kern="0" dirty="0">
              <a:solidFill>
                <a:srgbClr val="4C224B"/>
              </a:solidFill>
              <a:ea typeface="Calibri"/>
              <a:cs typeface="Calibri"/>
              <a:sym typeface="Calibri"/>
            </a:endParaRPr>
          </a:p>
        </p:txBody>
      </p:sp>
      <p:pic>
        <p:nvPicPr>
          <p:cNvPr id="9" name="Google Shape;11;p1">
            <a:extLst>
              <a:ext uri="{FF2B5EF4-FFF2-40B4-BE49-F238E27FC236}">
                <a16:creationId xmlns:a16="http://schemas.microsoft.com/office/drawing/2014/main" id="{5CE8335B-54D4-2D44-ADE6-5747F1E2F71B}"/>
              </a:ext>
            </a:extLst>
          </p:cNvPr>
          <p:cNvPicPr preferRelativeResize="0"/>
          <p:nvPr userDrawn="1"/>
        </p:nvPicPr>
        <p:blipFill rotWithShape="1">
          <a:blip r:embed="rId12">
            <a:alphaModFix/>
          </a:blip>
          <a:srcRect/>
          <a:stretch/>
        </p:blipFill>
        <p:spPr>
          <a:xfrm>
            <a:off x="185966" y="74389"/>
            <a:ext cx="911585" cy="412627"/>
          </a:xfrm>
          <a:prstGeom prst="rect">
            <a:avLst/>
          </a:prstGeom>
          <a:noFill/>
          <a:ln>
            <a:noFill/>
          </a:ln>
        </p:spPr>
      </p:pic>
    </p:spTree>
    <p:extLst>
      <p:ext uri="{BB962C8B-B14F-4D97-AF65-F5344CB8AC3E}">
        <p14:creationId xmlns:p14="http://schemas.microsoft.com/office/powerpoint/2010/main" val="3068026698"/>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4" r:id="rId4"/>
    <p:sldLayoutId id="2147483663" r:id="rId5"/>
    <p:sldLayoutId id="2147483690" r:id="rId6"/>
    <p:sldLayoutId id="2147483665" r:id="rId7"/>
    <p:sldLayoutId id="2147483687" r:id="rId8"/>
    <p:sldLayoutId id="2147483689" r:id="rId9"/>
    <p:sldLayoutId id="2147483691"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svg"/><Relationship Id="rId18" Type="http://schemas.openxmlformats.org/officeDocument/2006/relationships/image" Target="../media/image20.svg"/><Relationship Id="rId3" Type="http://schemas.openxmlformats.org/officeDocument/2006/relationships/image" Target="../media/image5.svg"/><Relationship Id="rId7" Type="http://schemas.openxmlformats.org/officeDocument/2006/relationships/image" Target="../media/image9.svg"/><Relationship Id="rId12" Type="http://schemas.openxmlformats.org/officeDocument/2006/relationships/image" Target="../media/image14.png"/><Relationship Id="rId17" Type="http://schemas.openxmlformats.org/officeDocument/2006/relationships/image" Target="../media/image19.svg"/><Relationship Id="rId2" Type="http://schemas.openxmlformats.org/officeDocument/2006/relationships/image" Target="../media/image4.png"/><Relationship Id="rId16" Type="http://schemas.openxmlformats.org/officeDocument/2006/relationships/image" Target="../media/image18.svg"/><Relationship Id="rId1" Type="http://schemas.openxmlformats.org/officeDocument/2006/relationships/slideLayout" Target="../slideLayouts/slideLayout4.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5" Type="http://schemas.openxmlformats.org/officeDocument/2006/relationships/image" Target="../media/image1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 Id="rId14" Type="http://schemas.openxmlformats.org/officeDocument/2006/relationships/image" Target="../media/image16.svg"/></Relationships>
</file>

<file path=ppt/slides/_rels/slide13.xml.rels><?xml version="1.0" encoding="UTF-8" standalone="yes"?>
<Relationships xmlns="http://schemas.openxmlformats.org/package/2006/relationships"><Relationship Id="rId3" Type="http://schemas.openxmlformats.org/officeDocument/2006/relationships/hyperlink" Target="https://www.smartinsights.com/managing-digital-marketing/personal-career-development/csimon-swan-t-shaped-marketer/" TargetMode="External"/><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hyperlink" Target="https://www.smartinsights.com/learning-paths/employee-development-with-smart-insights/" TargetMode="Externa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svg"/><Relationship Id="rId18" Type="http://schemas.openxmlformats.org/officeDocument/2006/relationships/image" Target="../media/image20.svg"/><Relationship Id="rId3" Type="http://schemas.openxmlformats.org/officeDocument/2006/relationships/image" Target="../media/image5.svg"/><Relationship Id="rId7" Type="http://schemas.openxmlformats.org/officeDocument/2006/relationships/image" Target="../media/image9.svg"/><Relationship Id="rId12" Type="http://schemas.openxmlformats.org/officeDocument/2006/relationships/image" Target="../media/image14.png"/><Relationship Id="rId17" Type="http://schemas.openxmlformats.org/officeDocument/2006/relationships/image" Target="../media/image19.svg"/><Relationship Id="rId2" Type="http://schemas.openxmlformats.org/officeDocument/2006/relationships/image" Target="../media/image4.png"/><Relationship Id="rId16" Type="http://schemas.openxmlformats.org/officeDocument/2006/relationships/image" Target="../media/image18.svg"/><Relationship Id="rId1" Type="http://schemas.openxmlformats.org/officeDocument/2006/relationships/slideLayout" Target="../slideLayouts/slideLayout4.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5" Type="http://schemas.openxmlformats.org/officeDocument/2006/relationships/image" Target="../media/image1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 Id="rId14" Type="http://schemas.openxmlformats.org/officeDocument/2006/relationships/image" Target="../media/image16.svg"/></Relationships>
</file>

<file path=ppt/slides/_rels/slide22.xml.rels><?xml version="1.0" encoding="UTF-8" standalone="yes"?>
<Relationships xmlns="http://schemas.openxmlformats.org/package/2006/relationships"><Relationship Id="rId3" Type="http://schemas.openxmlformats.org/officeDocument/2006/relationships/hyperlink" Target="https://www.smartinsights.com/membership/membership-pricing/" TargetMode="External"/><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svg"/><Relationship Id="rId18" Type="http://schemas.openxmlformats.org/officeDocument/2006/relationships/image" Target="../media/image20.svg"/><Relationship Id="rId3" Type="http://schemas.openxmlformats.org/officeDocument/2006/relationships/image" Target="../media/image5.svg"/><Relationship Id="rId7" Type="http://schemas.openxmlformats.org/officeDocument/2006/relationships/image" Target="../media/image9.svg"/><Relationship Id="rId12" Type="http://schemas.openxmlformats.org/officeDocument/2006/relationships/image" Target="../media/image14.png"/><Relationship Id="rId17" Type="http://schemas.openxmlformats.org/officeDocument/2006/relationships/image" Target="../media/image19.svg"/><Relationship Id="rId2" Type="http://schemas.openxmlformats.org/officeDocument/2006/relationships/image" Target="../media/image4.png"/><Relationship Id="rId16" Type="http://schemas.openxmlformats.org/officeDocument/2006/relationships/image" Target="../media/image18.svg"/><Relationship Id="rId1" Type="http://schemas.openxmlformats.org/officeDocument/2006/relationships/slideLayout" Target="../slideLayouts/slideLayout4.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5" Type="http://schemas.openxmlformats.org/officeDocument/2006/relationships/image" Target="../media/image1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 Id="rId14" Type="http://schemas.openxmlformats.org/officeDocument/2006/relationships/image" Target="../media/image16.sv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3" Type="http://schemas.openxmlformats.org/officeDocument/2006/relationships/hyperlink" Target="https://www.smartinsights.com/digital-marketing-advice/" TargetMode="External"/><Relationship Id="rId2" Type="http://schemas.openxmlformats.org/officeDocument/2006/relationships/hyperlink" Target="https://www.smartinsights.com/learning-paths/" TargetMode="External"/><Relationship Id="rId1" Type="http://schemas.openxmlformats.org/officeDocument/2006/relationships/slideLayout" Target="../slideLayouts/slideLayout3.xml"/><Relationship Id="rId4" Type="http://schemas.openxmlformats.org/officeDocument/2006/relationships/hyperlink" Target="https://www.smartinsights.com/membership/business-membership-benefit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https://www.smartinsights.com/digital-marketing-advice/" TargetMode="External"/><Relationship Id="rId2" Type="http://schemas.openxmlformats.org/officeDocument/2006/relationships/hyperlink" Target="https://www.smartinsights.com/learning-paths/" TargetMode="External"/><Relationship Id="rId1" Type="http://schemas.openxmlformats.org/officeDocument/2006/relationships/slideLayout" Target="../slideLayouts/slideLayout3.xml"/><Relationship Id="rId4" Type="http://schemas.openxmlformats.org/officeDocument/2006/relationships/hyperlink" Target="https://www.smartinsights.com/membership/business-membership-benefit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svg"/><Relationship Id="rId18" Type="http://schemas.openxmlformats.org/officeDocument/2006/relationships/image" Target="../media/image20.svg"/><Relationship Id="rId3" Type="http://schemas.openxmlformats.org/officeDocument/2006/relationships/image" Target="../media/image5.svg"/><Relationship Id="rId7" Type="http://schemas.openxmlformats.org/officeDocument/2006/relationships/image" Target="../media/image9.svg"/><Relationship Id="rId12" Type="http://schemas.openxmlformats.org/officeDocument/2006/relationships/image" Target="../media/image14.png"/><Relationship Id="rId17" Type="http://schemas.openxmlformats.org/officeDocument/2006/relationships/image" Target="../media/image19.svg"/><Relationship Id="rId2" Type="http://schemas.openxmlformats.org/officeDocument/2006/relationships/image" Target="../media/image4.png"/><Relationship Id="rId16" Type="http://schemas.openxmlformats.org/officeDocument/2006/relationships/image" Target="../media/image18.svg"/><Relationship Id="rId1" Type="http://schemas.openxmlformats.org/officeDocument/2006/relationships/slideLayout" Target="../slideLayouts/slideLayout4.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5" Type="http://schemas.openxmlformats.org/officeDocument/2006/relationships/image" Target="../media/image1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 Id="rId14" Type="http://schemas.openxmlformats.org/officeDocument/2006/relationships/image" Target="../media/image16.svg"/></Relationships>
</file>

<file path=ppt/slides/_rels/slide8.xml.rels><?xml version="1.0" encoding="UTF-8" standalone="yes"?>
<Relationships xmlns="http://schemas.openxmlformats.org/package/2006/relationships"><Relationship Id="rId2" Type="http://schemas.openxmlformats.org/officeDocument/2006/relationships/hyperlink" Target="https://www.smartinsights.com/digital-marketing-strategy/online-value-proposition/start-with-why-creating-a-value-proposition-with-the-golden-circle-model/"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F79C1-46D4-434E-8630-8F0A9F54EB68}"/>
              </a:ext>
            </a:extLst>
          </p:cNvPr>
          <p:cNvSpPr>
            <a:spLocks noGrp="1"/>
          </p:cNvSpPr>
          <p:nvPr>
            <p:ph type="ctrTitle"/>
          </p:nvPr>
        </p:nvSpPr>
        <p:spPr/>
        <p:txBody>
          <a:bodyPr/>
          <a:lstStyle/>
          <a:p>
            <a:r>
              <a:rPr lang="en-GB" sz="3600" dirty="0"/>
              <a:t>Digital marketing skills development workbook template</a:t>
            </a:r>
          </a:p>
        </p:txBody>
      </p:sp>
    </p:spTree>
    <p:extLst>
      <p:ext uri="{BB962C8B-B14F-4D97-AF65-F5344CB8AC3E}">
        <p14:creationId xmlns:p14="http://schemas.microsoft.com/office/powerpoint/2010/main" val="34108236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899E-B0B6-D34D-83D3-BD904D2F4525}"/>
              </a:ext>
            </a:extLst>
          </p:cNvPr>
          <p:cNvSpPr>
            <a:spLocks noGrp="1"/>
          </p:cNvSpPr>
          <p:nvPr>
            <p:ph type="title"/>
          </p:nvPr>
        </p:nvSpPr>
        <p:spPr/>
        <p:txBody>
          <a:bodyPr/>
          <a:lstStyle/>
          <a:p>
            <a:r>
              <a:rPr lang="en-GB" dirty="0"/>
              <a:t>My SMART development goal</a:t>
            </a:r>
          </a:p>
        </p:txBody>
      </p:sp>
      <p:sp>
        <p:nvSpPr>
          <p:cNvPr id="3" name="Text Placeholder 2">
            <a:extLst>
              <a:ext uri="{FF2B5EF4-FFF2-40B4-BE49-F238E27FC236}">
                <a16:creationId xmlns:a16="http://schemas.microsoft.com/office/drawing/2014/main" id="{B54DA5C9-82EA-AF47-AF8E-DF7AB80094FA}"/>
              </a:ext>
            </a:extLst>
          </p:cNvPr>
          <p:cNvSpPr>
            <a:spLocks noGrp="1"/>
          </p:cNvSpPr>
          <p:nvPr>
            <p:ph type="body" idx="1"/>
          </p:nvPr>
        </p:nvSpPr>
        <p:spPr>
          <a:xfrm>
            <a:off x="213361" y="1779104"/>
            <a:ext cx="11713596" cy="1333747"/>
          </a:xfrm>
        </p:spPr>
        <p:txBody>
          <a:bodyPr/>
          <a:lstStyle/>
          <a:p>
            <a:r>
              <a:rPr lang="en-GB" sz="2400" dirty="0">
                <a:solidFill>
                  <a:schemeClr val="tx1"/>
                </a:solidFill>
              </a:rPr>
              <a:t>Considering the questions on the previous slide, describe how you want to develop and then structure this goal in such a way that it is SMART that is, one that is Specific, Measurable, Attainable, Realistic, and Time-bound.</a:t>
            </a:r>
          </a:p>
        </p:txBody>
      </p:sp>
      <p:sp>
        <p:nvSpPr>
          <p:cNvPr id="4" name="Rectangle 3">
            <a:extLst>
              <a:ext uri="{FF2B5EF4-FFF2-40B4-BE49-F238E27FC236}">
                <a16:creationId xmlns:a16="http://schemas.microsoft.com/office/drawing/2014/main" id="{B561A4D1-55AC-F849-94D3-95ACE79F0AB7}"/>
              </a:ext>
            </a:extLst>
          </p:cNvPr>
          <p:cNvSpPr/>
          <p:nvPr/>
        </p:nvSpPr>
        <p:spPr>
          <a:xfrm>
            <a:off x="353961" y="3126459"/>
            <a:ext cx="11562736" cy="452845"/>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dirty="0">
                <a:solidFill>
                  <a:schemeClr val="tx1"/>
                </a:solidFill>
              </a:rPr>
              <a:t>Example: I would like to be in a position to apply for a team leader role in the marketing team in two years. </a:t>
            </a:r>
          </a:p>
        </p:txBody>
      </p:sp>
      <p:sp>
        <p:nvSpPr>
          <p:cNvPr id="5" name="Rectangle 4">
            <a:extLst>
              <a:ext uri="{FF2B5EF4-FFF2-40B4-BE49-F238E27FC236}">
                <a16:creationId xmlns:a16="http://schemas.microsoft.com/office/drawing/2014/main" id="{33A4271A-4D42-4F40-B837-43BD29F51C76}"/>
              </a:ext>
            </a:extLst>
          </p:cNvPr>
          <p:cNvSpPr/>
          <p:nvPr/>
        </p:nvSpPr>
        <p:spPr>
          <a:xfrm>
            <a:off x="353961" y="3778180"/>
            <a:ext cx="11562736" cy="2100106"/>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b="1" dirty="0">
                <a:solidFill>
                  <a:schemeClr val="tx1"/>
                </a:solidFill>
              </a:rPr>
              <a:t>My goal is…</a:t>
            </a:r>
          </a:p>
          <a:p>
            <a:endParaRPr lang="en-GB" dirty="0">
              <a:solidFill>
                <a:schemeClr val="tx1"/>
              </a:solidFill>
            </a:endParaRPr>
          </a:p>
          <a:p>
            <a:r>
              <a:rPr lang="en-GB" dirty="0">
                <a:solidFill>
                  <a:schemeClr val="bg1">
                    <a:lumMod val="50000"/>
                  </a:schemeClr>
                </a:solidFill>
              </a:rPr>
              <a:t>XX</a:t>
            </a:r>
          </a:p>
          <a:p>
            <a:endParaRPr lang="en-GB" dirty="0">
              <a:solidFill>
                <a:schemeClr val="tx1"/>
              </a:solidFill>
            </a:endParaRPr>
          </a:p>
        </p:txBody>
      </p:sp>
    </p:spTree>
    <p:extLst>
      <p:ext uri="{BB962C8B-B14F-4D97-AF65-F5344CB8AC3E}">
        <p14:creationId xmlns:p14="http://schemas.microsoft.com/office/powerpoint/2010/main" val="1984600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30B5E-FB7B-304A-E4FB-E090866B00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471EDA-8038-03F7-0935-FFFD08759527}"/>
              </a:ext>
            </a:extLst>
          </p:cNvPr>
          <p:cNvSpPr>
            <a:spLocks noGrp="1"/>
          </p:cNvSpPr>
          <p:nvPr>
            <p:ph type="title"/>
          </p:nvPr>
        </p:nvSpPr>
        <p:spPr/>
        <p:txBody>
          <a:bodyPr/>
          <a:lstStyle/>
          <a:p>
            <a:r>
              <a:rPr lang="en-US" dirty="0"/>
              <a:t>GROW: Reality</a:t>
            </a:r>
          </a:p>
        </p:txBody>
      </p:sp>
      <p:sp>
        <p:nvSpPr>
          <p:cNvPr id="4" name="Text Placeholder 2">
            <a:extLst>
              <a:ext uri="{FF2B5EF4-FFF2-40B4-BE49-F238E27FC236}">
                <a16:creationId xmlns:a16="http://schemas.microsoft.com/office/drawing/2014/main" id="{772B66E2-6B12-26B8-9804-4C7579D346C4}"/>
              </a:ext>
            </a:extLst>
          </p:cNvPr>
          <p:cNvSpPr>
            <a:spLocks noGrp="1"/>
          </p:cNvSpPr>
          <p:nvPr>
            <p:ph type="body" idx="1"/>
          </p:nvPr>
        </p:nvSpPr>
        <p:spPr>
          <a:xfrm>
            <a:off x="1098385" y="3818036"/>
            <a:ext cx="10362800" cy="2572800"/>
          </a:xfrm>
        </p:spPr>
        <p:txBody>
          <a:bodyPr/>
          <a:lstStyle/>
          <a:p>
            <a:r>
              <a:rPr lang="en-US" i="1" dirty="0"/>
              <a:t>Aim</a:t>
            </a:r>
            <a:r>
              <a:rPr lang="en-US" dirty="0"/>
              <a:t>: Create a</a:t>
            </a:r>
            <a:br>
              <a:rPr lang="en-US" dirty="0"/>
            </a:br>
            <a:endParaRPr lang="en-US" dirty="0"/>
          </a:p>
          <a:p>
            <a:r>
              <a:rPr lang="en-US" i="1" dirty="0"/>
              <a:t>Tools to help you assess your current skills and situation</a:t>
            </a:r>
          </a:p>
          <a:p>
            <a:r>
              <a:rPr lang="en-US" i="1" dirty="0"/>
              <a:t>	List of questions for employees</a:t>
            </a:r>
          </a:p>
          <a:p>
            <a:r>
              <a:rPr lang="en-US" i="1" dirty="0"/>
              <a:t>	T-Shaped Marketer framework</a:t>
            </a:r>
          </a:p>
          <a:p>
            <a:r>
              <a:rPr lang="en-US" i="1" dirty="0"/>
              <a:t>	SWOT reflection questions</a:t>
            </a:r>
            <a:br>
              <a:rPr lang="en-US" dirty="0"/>
            </a:br>
            <a:endParaRPr lang="en-US" dirty="0"/>
          </a:p>
        </p:txBody>
      </p:sp>
    </p:spTree>
    <p:extLst>
      <p:ext uri="{BB962C8B-B14F-4D97-AF65-F5344CB8AC3E}">
        <p14:creationId xmlns:p14="http://schemas.microsoft.com/office/powerpoint/2010/main" val="32603711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a:extLst>
              <a:ext uri="{FF2B5EF4-FFF2-40B4-BE49-F238E27FC236}">
                <a16:creationId xmlns:a16="http://schemas.microsoft.com/office/drawing/2014/main" id="{F006FAD3-8D58-D14B-A0A0-B5B1D215D526}"/>
              </a:ext>
            </a:extLst>
          </p:cNvPr>
          <p:cNvSpPr/>
          <p:nvPr/>
        </p:nvSpPr>
        <p:spPr>
          <a:xfrm>
            <a:off x="400930" y="1709530"/>
            <a:ext cx="5440512" cy="531255"/>
          </a:xfrm>
          <a:prstGeom prst="roundRect">
            <a:avLst/>
          </a:prstGeom>
          <a:solidFill>
            <a:sysClr val="window" lastClr="FFFFFF">
              <a:lumMod val="95000"/>
              <a:hueOff val="0"/>
              <a:satOff val="0"/>
              <a:lumOff val="0"/>
              <a:alphaOff val="0"/>
            </a:sysClr>
          </a:solidFill>
          <a:ln>
            <a:noFill/>
          </a:ln>
          <a:effectLst/>
        </p:spPr>
        <p:txBody>
          <a:bodyPr rtlCol="0" anchor="ctr"/>
          <a:lstStyle/>
          <a:p>
            <a:pPr algn="ctr"/>
            <a:r>
              <a:rPr lang="en-GB" dirty="0"/>
              <a:t>Questions for employee</a:t>
            </a:r>
          </a:p>
        </p:txBody>
      </p:sp>
      <p:sp>
        <p:nvSpPr>
          <p:cNvPr id="8" name="Rounded Rectangle 7">
            <a:extLst>
              <a:ext uri="{FF2B5EF4-FFF2-40B4-BE49-F238E27FC236}">
                <a16:creationId xmlns:a16="http://schemas.microsoft.com/office/drawing/2014/main" id="{18D096B4-F492-9A46-962F-08E1185A98E0}"/>
              </a:ext>
            </a:extLst>
          </p:cNvPr>
          <p:cNvSpPr/>
          <p:nvPr/>
        </p:nvSpPr>
        <p:spPr>
          <a:xfrm>
            <a:off x="6350559" y="1709530"/>
            <a:ext cx="5440512" cy="531255"/>
          </a:xfrm>
          <a:prstGeom prst="roundRect">
            <a:avLst/>
          </a:prstGeom>
          <a:solidFill>
            <a:schemeClr val="bg2">
              <a:lumMod val="90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solidFill>
                  <a:sysClr val="windowText" lastClr="000000"/>
                </a:solidFill>
              </a:rPr>
              <a:t>Reality check</a:t>
            </a:r>
          </a:p>
        </p:txBody>
      </p:sp>
      <p:sp>
        <p:nvSpPr>
          <p:cNvPr id="9" name="Title 8">
            <a:extLst>
              <a:ext uri="{FF2B5EF4-FFF2-40B4-BE49-F238E27FC236}">
                <a16:creationId xmlns:a16="http://schemas.microsoft.com/office/drawing/2014/main" id="{10A8E953-7465-DF45-BA1D-092244AB4C7D}"/>
              </a:ext>
            </a:extLst>
          </p:cNvPr>
          <p:cNvSpPr>
            <a:spLocks noGrp="1"/>
          </p:cNvSpPr>
          <p:nvPr>
            <p:ph type="title"/>
          </p:nvPr>
        </p:nvSpPr>
        <p:spPr/>
        <p:txBody>
          <a:bodyPr/>
          <a:lstStyle/>
          <a:p>
            <a:r>
              <a:rPr lang="en-GB" dirty="0"/>
              <a:t>Reality: What is the current situation?</a:t>
            </a:r>
          </a:p>
        </p:txBody>
      </p:sp>
      <p:sp>
        <p:nvSpPr>
          <p:cNvPr id="10" name="Rounded Rectangle 9">
            <a:extLst>
              <a:ext uri="{FF2B5EF4-FFF2-40B4-BE49-F238E27FC236}">
                <a16:creationId xmlns:a16="http://schemas.microsoft.com/office/drawing/2014/main" id="{1F7C2812-C59E-334C-BB05-27F3BA6E69A5}"/>
              </a:ext>
            </a:extLst>
          </p:cNvPr>
          <p:cNvSpPr/>
          <p:nvPr/>
        </p:nvSpPr>
        <p:spPr>
          <a:xfrm>
            <a:off x="400930" y="2361364"/>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r>
              <a:rPr lang="en-GB" sz="1600" dirty="0"/>
              <a:t>How successful are you in your current role?</a:t>
            </a:r>
          </a:p>
        </p:txBody>
      </p:sp>
      <p:pic>
        <p:nvPicPr>
          <p:cNvPr id="17" name="Graphic 16" descr="Stopwatch">
            <a:extLst>
              <a:ext uri="{FF2B5EF4-FFF2-40B4-BE49-F238E27FC236}">
                <a16:creationId xmlns:a16="http://schemas.microsoft.com/office/drawing/2014/main" id="{3C59FDAA-4ED5-E644-8492-0504789CC5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3627" y="2467027"/>
            <a:ext cx="385288" cy="385288"/>
          </a:xfrm>
          <a:prstGeom prst="rect">
            <a:avLst/>
          </a:prstGeom>
        </p:spPr>
      </p:pic>
      <p:sp>
        <p:nvSpPr>
          <p:cNvPr id="22" name="Rounded Rectangle 21">
            <a:extLst>
              <a:ext uri="{FF2B5EF4-FFF2-40B4-BE49-F238E27FC236}">
                <a16:creationId xmlns:a16="http://schemas.microsoft.com/office/drawing/2014/main" id="{80258C59-952D-024C-9093-7DF5C7EA080D}"/>
              </a:ext>
            </a:extLst>
          </p:cNvPr>
          <p:cNvSpPr/>
          <p:nvPr/>
        </p:nvSpPr>
        <p:spPr>
          <a:xfrm>
            <a:off x="400930" y="3093943"/>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What steps have you already taken to pursue your goals?</a:t>
            </a:r>
            <a:endParaRPr lang="en-US" sz="1600" dirty="0">
              <a:solidFill>
                <a:sysClr val="windowText" lastClr="000000">
                  <a:hueOff val="0"/>
                  <a:satOff val="0"/>
                  <a:lumOff val="0"/>
                  <a:alphaOff val="0"/>
                </a:sysClr>
              </a:solidFill>
            </a:endParaRPr>
          </a:p>
        </p:txBody>
      </p:sp>
      <p:pic>
        <p:nvPicPr>
          <p:cNvPr id="23" name="Graphic 22" descr="User network">
            <a:extLst>
              <a:ext uri="{FF2B5EF4-FFF2-40B4-BE49-F238E27FC236}">
                <a16:creationId xmlns:a16="http://schemas.microsoft.com/office/drawing/2014/main" id="{F9D9EA3C-481E-0C4F-8447-2994DF216F45}"/>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543627" y="3199606"/>
            <a:ext cx="385288" cy="385288"/>
          </a:xfrm>
          <a:prstGeom prst="rect">
            <a:avLst/>
          </a:prstGeom>
        </p:spPr>
      </p:pic>
      <p:sp>
        <p:nvSpPr>
          <p:cNvPr id="19" name="Rounded Rectangle 18">
            <a:extLst>
              <a:ext uri="{FF2B5EF4-FFF2-40B4-BE49-F238E27FC236}">
                <a16:creationId xmlns:a16="http://schemas.microsoft.com/office/drawing/2014/main" id="{EB83B352-6119-4D4E-8E13-FC7FF2A7977C}"/>
              </a:ext>
            </a:extLst>
          </p:cNvPr>
          <p:cNvSpPr/>
          <p:nvPr/>
        </p:nvSpPr>
        <p:spPr>
          <a:xfrm>
            <a:off x="400930" y="6060106"/>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What gaps in knowledge, skills or experiences are hindering your progress?</a:t>
            </a:r>
            <a:endParaRPr lang="en-US" sz="1600" dirty="0">
              <a:solidFill>
                <a:sysClr val="windowText" lastClr="000000">
                  <a:hueOff val="0"/>
                  <a:satOff val="0"/>
                  <a:lumOff val="0"/>
                  <a:alphaOff val="0"/>
                </a:sysClr>
              </a:solidFill>
            </a:endParaRPr>
          </a:p>
        </p:txBody>
      </p:sp>
      <p:pic>
        <p:nvPicPr>
          <p:cNvPr id="20" name="Graphic 19" descr="Lightbulb and gear">
            <a:extLst>
              <a:ext uri="{FF2B5EF4-FFF2-40B4-BE49-F238E27FC236}">
                <a16:creationId xmlns:a16="http://schemas.microsoft.com/office/drawing/2014/main" id="{7C13D03F-8C0A-5341-9722-9F8784EA61BD}"/>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543627" y="6165769"/>
            <a:ext cx="385288" cy="385288"/>
          </a:xfrm>
          <a:prstGeom prst="rect">
            <a:avLst/>
          </a:prstGeom>
        </p:spPr>
      </p:pic>
      <p:sp>
        <p:nvSpPr>
          <p:cNvPr id="24" name="Rounded Rectangle 23">
            <a:extLst>
              <a:ext uri="{FF2B5EF4-FFF2-40B4-BE49-F238E27FC236}">
                <a16:creationId xmlns:a16="http://schemas.microsoft.com/office/drawing/2014/main" id="{443A81A1-6054-0A41-B738-1F54B45466F2}"/>
              </a:ext>
            </a:extLst>
          </p:cNvPr>
          <p:cNvSpPr/>
          <p:nvPr/>
        </p:nvSpPr>
        <p:spPr>
          <a:xfrm>
            <a:off x="400930" y="3826522"/>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What’s currently holding you back?</a:t>
            </a:r>
            <a:endParaRPr lang="en-US" sz="1600" dirty="0">
              <a:solidFill>
                <a:sysClr val="windowText" lastClr="000000">
                  <a:hueOff val="0"/>
                  <a:satOff val="0"/>
                  <a:lumOff val="0"/>
                  <a:alphaOff val="0"/>
                </a:sysClr>
              </a:solidFill>
            </a:endParaRPr>
          </a:p>
        </p:txBody>
      </p:sp>
      <p:pic>
        <p:nvPicPr>
          <p:cNvPr id="25" name="Graphic 24" descr="Lightbulb and pencil">
            <a:extLst>
              <a:ext uri="{FF2B5EF4-FFF2-40B4-BE49-F238E27FC236}">
                <a16:creationId xmlns:a16="http://schemas.microsoft.com/office/drawing/2014/main" id="{287B70D9-E7CA-8D44-BFE8-C59AF2F6D3EF}"/>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543627" y="3932185"/>
            <a:ext cx="385288" cy="385288"/>
          </a:xfrm>
          <a:prstGeom prst="rect">
            <a:avLst/>
          </a:prstGeom>
        </p:spPr>
      </p:pic>
      <p:sp>
        <p:nvSpPr>
          <p:cNvPr id="26" name="Rounded Rectangle 25">
            <a:extLst>
              <a:ext uri="{FF2B5EF4-FFF2-40B4-BE49-F238E27FC236}">
                <a16:creationId xmlns:a16="http://schemas.microsoft.com/office/drawing/2014/main" id="{E3DA2AC9-8476-5A4A-BE5B-68F799FFA3F0}"/>
              </a:ext>
            </a:extLst>
          </p:cNvPr>
          <p:cNvSpPr/>
          <p:nvPr/>
        </p:nvSpPr>
        <p:spPr>
          <a:xfrm>
            <a:off x="400930" y="4559101"/>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What knowledge, skills or experiences work in your favour?</a:t>
            </a:r>
            <a:endParaRPr lang="en-US" sz="1600" dirty="0">
              <a:solidFill>
                <a:sysClr val="windowText" lastClr="000000">
                  <a:hueOff val="0"/>
                  <a:satOff val="0"/>
                  <a:lumOff val="0"/>
                  <a:alphaOff val="0"/>
                </a:sysClr>
              </a:solidFill>
            </a:endParaRPr>
          </a:p>
        </p:txBody>
      </p:sp>
      <p:pic>
        <p:nvPicPr>
          <p:cNvPr id="27" name="Graphic 26" descr="Fireworks">
            <a:extLst>
              <a:ext uri="{FF2B5EF4-FFF2-40B4-BE49-F238E27FC236}">
                <a16:creationId xmlns:a16="http://schemas.microsoft.com/office/drawing/2014/main" id="{A9CC3FC0-284F-E844-94B9-E6610C0E2E66}"/>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543627" y="4664764"/>
            <a:ext cx="385288" cy="385288"/>
          </a:xfrm>
          <a:prstGeom prst="rect">
            <a:avLst/>
          </a:prstGeom>
        </p:spPr>
      </p:pic>
      <p:sp>
        <p:nvSpPr>
          <p:cNvPr id="28" name="Rounded Rectangle 27">
            <a:extLst>
              <a:ext uri="{FF2B5EF4-FFF2-40B4-BE49-F238E27FC236}">
                <a16:creationId xmlns:a16="http://schemas.microsoft.com/office/drawing/2014/main" id="{78B44C4B-B862-6C4C-A123-5698CC2841C1}"/>
              </a:ext>
            </a:extLst>
          </p:cNvPr>
          <p:cNvSpPr/>
          <p:nvPr/>
        </p:nvSpPr>
        <p:spPr>
          <a:xfrm>
            <a:off x="400930" y="5291680"/>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What are your current limitations or constraints?</a:t>
            </a:r>
            <a:endParaRPr lang="en-US" sz="1600" dirty="0">
              <a:solidFill>
                <a:sysClr val="windowText" lastClr="000000">
                  <a:hueOff val="0"/>
                  <a:satOff val="0"/>
                  <a:lumOff val="0"/>
                  <a:alphaOff val="0"/>
                </a:sysClr>
              </a:solidFill>
            </a:endParaRPr>
          </a:p>
        </p:txBody>
      </p:sp>
      <p:pic>
        <p:nvPicPr>
          <p:cNvPr id="29" name="Graphic 28" descr="Moustache face with solid fill">
            <a:extLst>
              <a:ext uri="{FF2B5EF4-FFF2-40B4-BE49-F238E27FC236}">
                <a16:creationId xmlns:a16="http://schemas.microsoft.com/office/drawing/2014/main" id="{96D81793-D98A-2E46-A398-08DF7592A857}"/>
              </a:ext>
            </a:extLst>
          </p:cNvPr>
          <p:cNvPicPr>
            <a:picLocks noChangeAspect="1"/>
          </p:cNvPicPr>
          <p:nvPr/>
        </p:nvPicPr>
        <p:blipFill>
          <a:blip r:embed="rId12">
            <a:extLst>
              <a:ext uri="{96DAC541-7B7A-43D3-8B79-37D633B846F1}">
                <asvg:svgBlip xmlns:asvg="http://schemas.microsoft.com/office/drawing/2016/SVG/main" r:embed="rId13"/>
              </a:ext>
            </a:extLst>
          </a:blip>
          <a:srcRect/>
          <a:stretch/>
        </p:blipFill>
        <p:spPr>
          <a:xfrm>
            <a:off x="543627" y="5397343"/>
            <a:ext cx="385288" cy="385288"/>
          </a:xfrm>
          <a:prstGeom prst="rect">
            <a:avLst/>
          </a:prstGeom>
        </p:spPr>
      </p:pic>
      <p:sp>
        <p:nvSpPr>
          <p:cNvPr id="36" name="Rounded Rectangle 35">
            <a:extLst>
              <a:ext uri="{FF2B5EF4-FFF2-40B4-BE49-F238E27FC236}">
                <a16:creationId xmlns:a16="http://schemas.microsoft.com/office/drawing/2014/main" id="{7AF893F8-A4C7-C640-A8FB-3C89A0626DAC}"/>
              </a:ext>
            </a:extLst>
          </p:cNvPr>
          <p:cNvSpPr/>
          <p:nvPr/>
        </p:nvSpPr>
        <p:spPr>
          <a:xfrm>
            <a:off x="6350558" y="2361364"/>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r>
              <a:rPr lang="en-GB" sz="1600" dirty="0"/>
              <a:t>What skills, knowledge, or experiences does the employee need to make their goals happen?</a:t>
            </a:r>
          </a:p>
        </p:txBody>
      </p:sp>
      <p:pic>
        <p:nvPicPr>
          <p:cNvPr id="37" name="Graphic 36" descr="Stopwatch">
            <a:extLst>
              <a:ext uri="{FF2B5EF4-FFF2-40B4-BE49-F238E27FC236}">
                <a16:creationId xmlns:a16="http://schemas.microsoft.com/office/drawing/2014/main" id="{91F79BE3-631A-8F48-90AA-78B28C09055E}"/>
              </a:ext>
            </a:extLst>
          </p:cNvPr>
          <p:cNvPicPr>
            <a:picLocks noChangeAspect="1"/>
          </p:cNvPicPr>
          <p:nvPr/>
        </p:nvPicPr>
        <p:blipFill>
          <a:blip r:embed="rId2">
            <a:extLst>
              <a:ext uri="{96DAC541-7B7A-43D3-8B79-37D633B846F1}">
                <asvg:svgBlip xmlns:asvg="http://schemas.microsoft.com/office/drawing/2016/SVG/main" r:embed="rId14"/>
              </a:ext>
            </a:extLst>
          </a:blip>
          <a:stretch>
            <a:fillRect/>
          </a:stretch>
        </p:blipFill>
        <p:spPr>
          <a:xfrm>
            <a:off x="6493255" y="2467027"/>
            <a:ext cx="385288" cy="385288"/>
          </a:xfrm>
          <a:prstGeom prst="rect">
            <a:avLst/>
          </a:prstGeom>
        </p:spPr>
      </p:pic>
      <p:sp>
        <p:nvSpPr>
          <p:cNvPr id="38" name="Rounded Rectangle 37">
            <a:extLst>
              <a:ext uri="{FF2B5EF4-FFF2-40B4-BE49-F238E27FC236}">
                <a16:creationId xmlns:a16="http://schemas.microsoft.com/office/drawing/2014/main" id="{7F510E4D-79D9-BE49-A1BA-06EC6283B2E4}"/>
              </a:ext>
            </a:extLst>
          </p:cNvPr>
          <p:cNvSpPr/>
          <p:nvPr/>
        </p:nvSpPr>
        <p:spPr>
          <a:xfrm>
            <a:off x="6350558" y="3093943"/>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Do the steps they have already taken aligned to future directions?</a:t>
            </a:r>
            <a:endParaRPr lang="en-US" sz="1600" dirty="0">
              <a:solidFill>
                <a:sysClr val="windowText" lastClr="000000">
                  <a:hueOff val="0"/>
                  <a:satOff val="0"/>
                  <a:lumOff val="0"/>
                  <a:alphaOff val="0"/>
                </a:sysClr>
              </a:solidFill>
            </a:endParaRPr>
          </a:p>
        </p:txBody>
      </p:sp>
      <p:pic>
        <p:nvPicPr>
          <p:cNvPr id="39" name="Graphic 38" descr="User network">
            <a:extLst>
              <a:ext uri="{FF2B5EF4-FFF2-40B4-BE49-F238E27FC236}">
                <a16:creationId xmlns:a16="http://schemas.microsoft.com/office/drawing/2014/main" id="{E27168FA-5C63-8643-A8DC-5024D703079A}"/>
              </a:ext>
            </a:extLst>
          </p:cNvPr>
          <p:cNvPicPr>
            <a:picLocks noChangeAspect="1"/>
          </p:cNvPicPr>
          <p:nvPr/>
        </p:nvPicPr>
        <p:blipFill>
          <a:blip r:embed="rId4">
            <a:extLst>
              <a:ext uri="{96DAC541-7B7A-43D3-8B79-37D633B846F1}">
                <asvg:svgBlip xmlns:asvg="http://schemas.microsoft.com/office/drawing/2016/SVG/main" r:embed="rId15"/>
              </a:ext>
            </a:extLst>
          </a:blip>
          <a:srcRect/>
          <a:stretch/>
        </p:blipFill>
        <p:spPr>
          <a:xfrm>
            <a:off x="6493255" y="3199606"/>
            <a:ext cx="385288" cy="385288"/>
          </a:xfrm>
          <a:prstGeom prst="rect">
            <a:avLst/>
          </a:prstGeom>
        </p:spPr>
      </p:pic>
      <p:sp>
        <p:nvSpPr>
          <p:cNvPr id="40" name="Rounded Rectangle 39">
            <a:extLst>
              <a:ext uri="{FF2B5EF4-FFF2-40B4-BE49-F238E27FC236}">
                <a16:creationId xmlns:a16="http://schemas.microsoft.com/office/drawing/2014/main" id="{D03C4439-8F99-8946-A52E-BAEDDCD6566B}"/>
              </a:ext>
            </a:extLst>
          </p:cNvPr>
          <p:cNvSpPr/>
          <p:nvPr/>
        </p:nvSpPr>
        <p:spPr>
          <a:xfrm>
            <a:off x="6350558" y="6060106"/>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Are the employee’s current performance outcomes and competencies in line with their career ambitions?</a:t>
            </a:r>
          </a:p>
        </p:txBody>
      </p:sp>
      <p:pic>
        <p:nvPicPr>
          <p:cNvPr id="41" name="Graphic 40" descr="Lightbulb and gear">
            <a:extLst>
              <a:ext uri="{FF2B5EF4-FFF2-40B4-BE49-F238E27FC236}">
                <a16:creationId xmlns:a16="http://schemas.microsoft.com/office/drawing/2014/main" id="{3186A50F-789D-DA43-A7E9-DCBD7035AFC1}"/>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6493255" y="6165769"/>
            <a:ext cx="385288" cy="385288"/>
          </a:xfrm>
          <a:prstGeom prst="rect">
            <a:avLst/>
          </a:prstGeom>
        </p:spPr>
      </p:pic>
      <p:sp>
        <p:nvSpPr>
          <p:cNvPr id="42" name="Rounded Rectangle 41">
            <a:extLst>
              <a:ext uri="{FF2B5EF4-FFF2-40B4-BE49-F238E27FC236}">
                <a16:creationId xmlns:a16="http://schemas.microsoft.com/office/drawing/2014/main" id="{8624D8B0-0958-5F47-81E7-8BFADC4E62AE}"/>
              </a:ext>
            </a:extLst>
          </p:cNvPr>
          <p:cNvSpPr/>
          <p:nvPr/>
        </p:nvSpPr>
        <p:spPr>
          <a:xfrm>
            <a:off x="6350558" y="3826522"/>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What requirements are missing? What are the gaps?</a:t>
            </a:r>
          </a:p>
        </p:txBody>
      </p:sp>
      <p:pic>
        <p:nvPicPr>
          <p:cNvPr id="43" name="Graphic 42" descr="Lightbulb and pencil">
            <a:extLst>
              <a:ext uri="{FF2B5EF4-FFF2-40B4-BE49-F238E27FC236}">
                <a16:creationId xmlns:a16="http://schemas.microsoft.com/office/drawing/2014/main" id="{49BD7B1E-822C-2E43-8AE6-2AA7DFB71566}"/>
              </a:ext>
            </a:extLst>
          </p:cNvPr>
          <p:cNvPicPr>
            <a:picLocks noChangeAspect="1"/>
          </p:cNvPicPr>
          <p:nvPr/>
        </p:nvPicPr>
        <p:blipFill>
          <a:blip r:embed="rId8">
            <a:extLst>
              <a:ext uri="{96DAC541-7B7A-43D3-8B79-37D633B846F1}">
                <asvg:svgBlip xmlns:asvg="http://schemas.microsoft.com/office/drawing/2016/SVG/main" r:embed="rId16"/>
              </a:ext>
            </a:extLst>
          </a:blip>
          <a:srcRect/>
          <a:stretch/>
        </p:blipFill>
        <p:spPr>
          <a:xfrm>
            <a:off x="6493255" y="3932185"/>
            <a:ext cx="385288" cy="385288"/>
          </a:xfrm>
          <a:prstGeom prst="rect">
            <a:avLst/>
          </a:prstGeom>
        </p:spPr>
      </p:pic>
      <p:sp>
        <p:nvSpPr>
          <p:cNvPr id="44" name="Rounded Rectangle 43">
            <a:extLst>
              <a:ext uri="{FF2B5EF4-FFF2-40B4-BE49-F238E27FC236}">
                <a16:creationId xmlns:a16="http://schemas.microsoft.com/office/drawing/2014/main" id="{9855164B-C32A-B344-BFEC-82B66857E087}"/>
              </a:ext>
            </a:extLst>
          </p:cNvPr>
          <p:cNvSpPr/>
          <p:nvPr/>
        </p:nvSpPr>
        <p:spPr>
          <a:xfrm>
            <a:off x="6350558" y="4559101"/>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How can the employee be a more competitive future  candidate?</a:t>
            </a:r>
          </a:p>
        </p:txBody>
      </p:sp>
      <p:pic>
        <p:nvPicPr>
          <p:cNvPr id="45" name="Graphic 44" descr="Fireworks">
            <a:extLst>
              <a:ext uri="{FF2B5EF4-FFF2-40B4-BE49-F238E27FC236}">
                <a16:creationId xmlns:a16="http://schemas.microsoft.com/office/drawing/2014/main" id="{81CFAF10-3102-7348-ADF6-CB8C755F651E}"/>
              </a:ext>
            </a:extLst>
          </p:cNvPr>
          <p:cNvPicPr>
            <a:picLocks noChangeAspect="1"/>
          </p:cNvPicPr>
          <p:nvPr/>
        </p:nvPicPr>
        <p:blipFill>
          <a:blip r:embed="rId10">
            <a:extLst>
              <a:ext uri="{96DAC541-7B7A-43D3-8B79-37D633B846F1}">
                <asvg:svgBlip xmlns:asvg="http://schemas.microsoft.com/office/drawing/2016/SVG/main" r:embed="rId17"/>
              </a:ext>
            </a:extLst>
          </a:blip>
          <a:srcRect/>
          <a:stretch/>
        </p:blipFill>
        <p:spPr>
          <a:xfrm>
            <a:off x="6493255" y="4664764"/>
            <a:ext cx="385288" cy="385288"/>
          </a:xfrm>
          <a:prstGeom prst="rect">
            <a:avLst/>
          </a:prstGeom>
        </p:spPr>
      </p:pic>
      <p:sp>
        <p:nvSpPr>
          <p:cNvPr id="46" name="Rounded Rectangle 45">
            <a:extLst>
              <a:ext uri="{FF2B5EF4-FFF2-40B4-BE49-F238E27FC236}">
                <a16:creationId xmlns:a16="http://schemas.microsoft.com/office/drawing/2014/main" id="{DD065DA1-B669-3544-BB33-02801B7D34AB}"/>
              </a:ext>
            </a:extLst>
          </p:cNvPr>
          <p:cNvSpPr/>
          <p:nvPr/>
        </p:nvSpPr>
        <p:spPr>
          <a:xfrm>
            <a:off x="6350558" y="5291680"/>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Are there any other obstacles to attaining their goals? </a:t>
            </a:r>
          </a:p>
        </p:txBody>
      </p:sp>
      <p:pic>
        <p:nvPicPr>
          <p:cNvPr id="47" name="Graphic 46" descr="Moustache face with solid fill">
            <a:extLst>
              <a:ext uri="{FF2B5EF4-FFF2-40B4-BE49-F238E27FC236}">
                <a16:creationId xmlns:a16="http://schemas.microsoft.com/office/drawing/2014/main" id="{E14F4105-688D-054B-A8D8-52DB3603FE3B}"/>
              </a:ext>
            </a:extLst>
          </p:cNvPr>
          <p:cNvPicPr>
            <a:picLocks noChangeAspect="1"/>
          </p:cNvPicPr>
          <p:nvPr/>
        </p:nvPicPr>
        <p:blipFill>
          <a:blip r:embed="rId12">
            <a:extLst>
              <a:ext uri="{96DAC541-7B7A-43D3-8B79-37D633B846F1}">
                <asvg:svgBlip xmlns:asvg="http://schemas.microsoft.com/office/drawing/2016/SVG/main" r:embed="rId18"/>
              </a:ext>
            </a:extLst>
          </a:blip>
          <a:srcRect/>
          <a:stretch/>
        </p:blipFill>
        <p:spPr>
          <a:xfrm>
            <a:off x="6493255" y="5397343"/>
            <a:ext cx="385288" cy="385288"/>
          </a:xfrm>
          <a:prstGeom prst="rect">
            <a:avLst/>
          </a:prstGeom>
        </p:spPr>
      </p:pic>
    </p:spTree>
    <p:extLst>
      <p:ext uri="{BB962C8B-B14F-4D97-AF65-F5344CB8AC3E}">
        <p14:creationId xmlns:p14="http://schemas.microsoft.com/office/powerpoint/2010/main" val="1590992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D4FA9-315E-B197-8AF0-712D4676F4EE}"/>
              </a:ext>
            </a:extLst>
          </p:cNvPr>
          <p:cNvSpPr>
            <a:spLocks noGrp="1"/>
          </p:cNvSpPr>
          <p:nvPr>
            <p:ph type="title"/>
          </p:nvPr>
        </p:nvSpPr>
        <p:spPr/>
        <p:txBody>
          <a:bodyPr/>
          <a:lstStyle/>
          <a:p>
            <a:r>
              <a:rPr lang="en-US" dirty="0"/>
              <a:t>Review current and priority skills - particularly strategy</a:t>
            </a:r>
            <a:br>
              <a:rPr lang="en-US" dirty="0"/>
            </a:br>
            <a:r>
              <a:rPr lang="en-US" dirty="0"/>
              <a:t>skills which will be important for career progression</a:t>
            </a:r>
          </a:p>
        </p:txBody>
      </p:sp>
      <p:pic>
        <p:nvPicPr>
          <p:cNvPr id="3" name="Picture 2">
            <a:extLst>
              <a:ext uri="{FF2B5EF4-FFF2-40B4-BE49-F238E27FC236}">
                <a16:creationId xmlns:a16="http://schemas.microsoft.com/office/drawing/2014/main" id="{F2C773F6-A90F-B7B8-B179-A47AB1CC17E0}"/>
              </a:ext>
            </a:extLst>
          </p:cNvPr>
          <p:cNvPicPr>
            <a:picLocks noChangeAspect="1"/>
          </p:cNvPicPr>
          <p:nvPr/>
        </p:nvPicPr>
        <p:blipFill>
          <a:blip r:embed="rId2"/>
          <a:stretch>
            <a:fillRect/>
          </a:stretch>
        </p:blipFill>
        <p:spPr>
          <a:xfrm>
            <a:off x="1141974" y="1422400"/>
            <a:ext cx="9257085" cy="5207111"/>
          </a:xfrm>
          <a:prstGeom prst="rect">
            <a:avLst/>
          </a:prstGeom>
        </p:spPr>
      </p:pic>
      <p:sp>
        <p:nvSpPr>
          <p:cNvPr id="4" name="TextBox 3">
            <a:extLst>
              <a:ext uri="{FF2B5EF4-FFF2-40B4-BE49-F238E27FC236}">
                <a16:creationId xmlns:a16="http://schemas.microsoft.com/office/drawing/2014/main" id="{AF4F8C69-190F-3A74-1939-02872A6EF5BF}"/>
              </a:ext>
            </a:extLst>
          </p:cNvPr>
          <p:cNvSpPr txBox="1"/>
          <p:nvPr/>
        </p:nvSpPr>
        <p:spPr>
          <a:xfrm>
            <a:off x="7397696" y="6488668"/>
            <a:ext cx="4936544" cy="369332"/>
          </a:xfrm>
          <a:prstGeom prst="rect">
            <a:avLst/>
          </a:prstGeom>
          <a:noFill/>
        </p:spPr>
        <p:txBody>
          <a:bodyPr wrap="none" rtlCol="0">
            <a:spAutoFit/>
          </a:bodyPr>
          <a:lstStyle/>
          <a:p>
            <a:r>
              <a:rPr lang="en-US" dirty="0"/>
              <a:t>Source: Smart Insights – </a:t>
            </a:r>
            <a:r>
              <a:rPr lang="en-US" dirty="0">
                <a:hlinkClick r:id="rId3"/>
              </a:rPr>
              <a:t>T-shaped marketer article</a:t>
            </a:r>
            <a:r>
              <a:rPr lang="en-US" dirty="0"/>
              <a:t> </a:t>
            </a:r>
          </a:p>
        </p:txBody>
      </p:sp>
    </p:spTree>
    <p:extLst>
      <p:ext uri="{BB962C8B-B14F-4D97-AF65-F5344CB8AC3E}">
        <p14:creationId xmlns:p14="http://schemas.microsoft.com/office/powerpoint/2010/main" val="5418402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899E-B0B6-D34D-83D3-BD904D2F4525}"/>
              </a:ext>
            </a:extLst>
          </p:cNvPr>
          <p:cNvSpPr>
            <a:spLocks noGrp="1"/>
          </p:cNvSpPr>
          <p:nvPr>
            <p:ph type="title"/>
          </p:nvPr>
        </p:nvSpPr>
        <p:spPr/>
        <p:txBody>
          <a:bodyPr/>
          <a:lstStyle/>
          <a:p>
            <a:r>
              <a:rPr lang="en-GB" dirty="0"/>
              <a:t>Current situation - Strengths</a:t>
            </a:r>
          </a:p>
        </p:txBody>
      </p:sp>
      <p:sp>
        <p:nvSpPr>
          <p:cNvPr id="5" name="Rectangle 4">
            <a:extLst>
              <a:ext uri="{FF2B5EF4-FFF2-40B4-BE49-F238E27FC236}">
                <a16:creationId xmlns:a16="http://schemas.microsoft.com/office/drawing/2014/main" id="{33A4271A-4D42-4F40-B837-43BD29F51C76}"/>
              </a:ext>
            </a:extLst>
          </p:cNvPr>
          <p:cNvSpPr/>
          <p:nvPr/>
        </p:nvSpPr>
        <p:spPr>
          <a:xfrm>
            <a:off x="314632" y="1709530"/>
            <a:ext cx="11562736" cy="4996070"/>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342900" lvl="0" indent="-342900">
              <a:lnSpc>
                <a:spcPct val="150000"/>
              </a:lnSpc>
              <a:spcBef>
                <a:spcPts val="600"/>
              </a:spcBef>
              <a:buFont typeface="Symbol" pitchFamily="2" charset="2"/>
              <a:buChar char=""/>
            </a:pPr>
            <a:r>
              <a:rPr lang="en-GB" sz="1800" b="1" i="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What are the areas you are excelling in?</a:t>
            </a:r>
            <a:endParaRPr lang="en-GB" sz="1800" b="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50000"/>
              </a:lnSpc>
            </a:pPr>
            <a:r>
              <a:rPr lang="en-GB" sz="1800" b="1" i="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800" b="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50000"/>
              </a:lnSpc>
            </a:pPr>
            <a:r>
              <a:rPr lang="en-GB" sz="1800" i="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buFont typeface="Symbol" pitchFamily="2" charset="2"/>
              <a:buChar char=""/>
            </a:pPr>
            <a:r>
              <a:rPr lang="en-GB" sz="1800" b="1" i="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What abilities and skills do you have that set you apart from your team?</a:t>
            </a:r>
          </a:p>
          <a:p>
            <a:pPr lvl="0">
              <a:lnSpc>
                <a:spcPct val="150000"/>
              </a:lnSpc>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50000"/>
              </a:lnSpc>
            </a:pPr>
            <a:r>
              <a:rPr lang="en-GB" sz="1800" i="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buFont typeface="Symbol" pitchFamily="2" charset="2"/>
              <a:buChar char=""/>
            </a:pPr>
            <a:r>
              <a:rPr lang="en-GB" sz="1800" b="1" i="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What do other people you know say about you and see as your strengths?</a:t>
            </a:r>
            <a:endParaRPr lang="en-GB" sz="1800" b="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50000"/>
              </a:lnSpc>
            </a:pPr>
            <a:r>
              <a:rPr lang="en-GB" sz="1800" i="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50000"/>
              </a:lnSpc>
            </a:pPr>
            <a:r>
              <a:rPr lang="en-GB" sz="1800" i="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600"/>
              </a:spcAft>
              <a:buFont typeface="Symbol" pitchFamily="2" charset="2"/>
              <a:buChar char=""/>
            </a:pPr>
            <a:r>
              <a:rPr lang="en-GB" sz="1800" b="1" i="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What are you naturally good at (tasks, thinking, approach)?</a:t>
            </a:r>
          </a:p>
          <a:p>
            <a:pPr lvl="0">
              <a:lnSpc>
                <a:spcPct val="150000"/>
              </a:lnSpc>
              <a:spcAft>
                <a:spcPts val="600"/>
              </a:spcAft>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067346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1F54D0-9C69-77AD-D4FD-8671B07511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609362-8C28-EB8C-4BC8-F1DE1A2385D9}"/>
              </a:ext>
            </a:extLst>
          </p:cNvPr>
          <p:cNvSpPr>
            <a:spLocks noGrp="1"/>
          </p:cNvSpPr>
          <p:nvPr>
            <p:ph type="title"/>
          </p:nvPr>
        </p:nvSpPr>
        <p:spPr/>
        <p:txBody>
          <a:bodyPr/>
          <a:lstStyle/>
          <a:p>
            <a:r>
              <a:rPr lang="en-GB" dirty="0"/>
              <a:t>Current situation - Weaknesses</a:t>
            </a:r>
          </a:p>
        </p:txBody>
      </p:sp>
      <p:sp>
        <p:nvSpPr>
          <p:cNvPr id="5" name="Rectangle 4">
            <a:extLst>
              <a:ext uri="{FF2B5EF4-FFF2-40B4-BE49-F238E27FC236}">
                <a16:creationId xmlns:a16="http://schemas.microsoft.com/office/drawing/2014/main" id="{175C4510-A857-E744-5472-BCC9D79511A8}"/>
              </a:ext>
            </a:extLst>
          </p:cNvPr>
          <p:cNvSpPr/>
          <p:nvPr/>
        </p:nvSpPr>
        <p:spPr>
          <a:xfrm>
            <a:off x="314632" y="1709530"/>
            <a:ext cx="11562736" cy="4996070"/>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lvl="0">
              <a:lnSpc>
                <a:spcPct val="150000"/>
              </a:lnSpc>
              <a:spcAft>
                <a:spcPts val="600"/>
              </a:spcAft>
            </a:pPr>
            <a:r>
              <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 </a:t>
            </a:r>
            <a:r>
              <a:rPr lang="en-GB" sz="1800" b="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What types of tasks do you struggle with or avoid?</a:t>
            </a: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600"/>
              </a:spcAft>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600"/>
              </a:spcAft>
            </a:pPr>
            <a:r>
              <a:rPr lang="en-GB" sz="1800" b="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 Why would your boss select someone else to do a task over you?</a:t>
            </a:r>
          </a:p>
          <a:p>
            <a:pPr lvl="0">
              <a:lnSpc>
                <a:spcPct val="150000"/>
              </a:lnSpc>
              <a:spcAft>
                <a:spcPts val="600"/>
              </a:spcAft>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600"/>
              </a:spcAft>
            </a:pPr>
            <a:r>
              <a:rPr lang="en-GB" sz="1800" b="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 What would be the reasons that you may be rejected for a promotion or new job?</a:t>
            </a:r>
          </a:p>
          <a:p>
            <a:pPr lvl="0">
              <a:lnSpc>
                <a:spcPct val="150000"/>
              </a:lnSpc>
              <a:spcAft>
                <a:spcPts val="600"/>
              </a:spcAft>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600"/>
              </a:spcAft>
            </a:pPr>
            <a:r>
              <a:rPr lang="en-GB" sz="1800" b="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 What is your kryptonite (or chink in the armour)?</a:t>
            </a: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600"/>
              </a:spcAft>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600"/>
              </a:spcAft>
            </a:pPr>
            <a:r>
              <a:rPr lang="en-GB" sz="1800" b="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 What things are limiting you from progressing forward?</a:t>
            </a:r>
          </a:p>
          <a:p>
            <a:pPr lvl="0">
              <a:lnSpc>
                <a:spcPct val="150000"/>
              </a:lnSpc>
              <a:spcAft>
                <a:spcPts val="600"/>
              </a:spcAft>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600"/>
              </a:spcAft>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600"/>
              </a:spcAft>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600"/>
              </a:spcAft>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240801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E5735-500A-9BA0-41AE-8D16B46DC1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2CF1A2-5FF3-BE02-6A3F-C7395CB5F479}"/>
              </a:ext>
            </a:extLst>
          </p:cNvPr>
          <p:cNvSpPr>
            <a:spLocks noGrp="1"/>
          </p:cNvSpPr>
          <p:nvPr>
            <p:ph type="title"/>
          </p:nvPr>
        </p:nvSpPr>
        <p:spPr/>
        <p:txBody>
          <a:bodyPr/>
          <a:lstStyle/>
          <a:p>
            <a:r>
              <a:rPr lang="en-GB" dirty="0"/>
              <a:t>Current situation - Opportunities</a:t>
            </a:r>
          </a:p>
        </p:txBody>
      </p:sp>
      <p:sp>
        <p:nvSpPr>
          <p:cNvPr id="5" name="Rectangle 4">
            <a:extLst>
              <a:ext uri="{FF2B5EF4-FFF2-40B4-BE49-F238E27FC236}">
                <a16:creationId xmlns:a16="http://schemas.microsoft.com/office/drawing/2014/main" id="{045AF353-E501-59E9-3FD5-93B276D4524F}"/>
              </a:ext>
            </a:extLst>
          </p:cNvPr>
          <p:cNvSpPr/>
          <p:nvPr/>
        </p:nvSpPr>
        <p:spPr>
          <a:xfrm>
            <a:off x="314632" y="1709530"/>
            <a:ext cx="11562736" cy="4996070"/>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lvl="0">
              <a:lnSpc>
                <a:spcPct val="150000"/>
              </a:lnSpc>
              <a:spcAft>
                <a:spcPts val="600"/>
              </a:spcAft>
            </a:pPr>
            <a:r>
              <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 </a:t>
            </a:r>
            <a:r>
              <a:rPr lang="en-GB" sz="1800" b="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Which market trends fit well with the things you enjoy doing? </a:t>
            </a:r>
            <a:br>
              <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b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600"/>
              </a:spcAft>
            </a:pPr>
            <a:r>
              <a:rPr lang="en-GB" sz="1800" b="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 What is the employer/market demand that meets the skills/knowledge you own or could easily acquire?</a:t>
            </a:r>
          </a:p>
          <a:p>
            <a:pPr lvl="0">
              <a:lnSpc>
                <a:spcPct val="150000"/>
              </a:lnSpc>
              <a:spcAft>
                <a:spcPts val="600"/>
              </a:spcAft>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600"/>
              </a:spcAft>
            </a:pPr>
            <a:r>
              <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 </a:t>
            </a:r>
            <a:r>
              <a:rPr lang="en-GB" sz="1800" b="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Do you have transferable skills that could be used in other industry sectors?</a:t>
            </a:r>
          </a:p>
          <a:p>
            <a:pPr lvl="0">
              <a:lnSpc>
                <a:spcPct val="150000"/>
              </a:lnSpc>
              <a:spcAft>
                <a:spcPts val="600"/>
              </a:spcAft>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600"/>
              </a:spcAft>
            </a:pPr>
            <a:r>
              <a:rPr lang="en-GB" sz="1800" b="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 What are they ways you can raise your profile in the vertical you currently operate in?</a:t>
            </a:r>
          </a:p>
          <a:p>
            <a:pPr lvl="0">
              <a:lnSpc>
                <a:spcPct val="150000"/>
              </a:lnSpc>
              <a:spcAft>
                <a:spcPts val="600"/>
              </a:spcAft>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600"/>
              </a:spcAft>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600"/>
              </a:spcAft>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680234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B54307-D231-9CC7-5246-0ED82A4591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C40D37-6E0E-3476-0DC8-3C090BD7B521}"/>
              </a:ext>
            </a:extLst>
          </p:cNvPr>
          <p:cNvSpPr>
            <a:spLocks noGrp="1"/>
          </p:cNvSpPr>
          <p:nvPr>
            <p:ph type="title"/>
          </p:nvPr>
        </p:nvSpPr>
        <p:spPr/>
        <p:txBody>
          <a:bodyPr/>
          <a:lstStyle/>
          <a:p>
            <a:r>
              <a:rPr lang="en-GB" dirty="0"/>
              <a:t>Current situation – Opportunities (continued)</a:t>
            </a:r>
          </a:p>
        </p:txBody>
      </p:sp>
      <p:sp>
        <p:nvSpPr>
          <p:cNvPr id="5" name="Rectangle 4">
            <a:extLst>
              <a:ext uri="{FF2B5EF4-FFF2-40B4-BE49-F238E27FC236}">
                <a16:creationId xmlns:a16="http://schemas.microsoft.com/office/drawing/2014/main" id="{DD866EBE-0809-3937-8849-E982466FB6FE}"/>
              </a:ext>
            </a:extLst>
          </p:cNvPr>
          <p:cNvSpPr/>
          <p:nvPr/>
        </p:nvSpPr>
        <p:spPr>
          <a:xfrm>
            <a:off x="314632" y="1709530"/>
            <a:ext cx="11562736" cy="4996070"/>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lvl="0">
              <a:lnSpc>
                <a:spcPct val="150000"/>
              </a:lnSpc>
              <a:spcAft>
                <a:spcPts val="600"/>
              </a:spcAft>
            </a:pPr>
            <a:r>
              <a:rPr lang="en-GB" sz="1800" b="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 What are the quick wins – do you have something that others are willing to pay a lot of money for?</a:t>
            </a:r>
          </a:p>
          <a:p>
            <a:pPr lvl="0">
              <a:lnSpc>
                <a:spcPct val="150000"/>
              </a:lnSpc>
              <a:spcAft>
                <a:spcPts val="600"/>
              </a:spcAft>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600"/>
              </a:spcAft>
            </a:pPr>
            <a:r>
              <a:rPr lang="en-GB" sz="1800" b="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 Are there other projects you could get involved within your organisation? </a:t>
            </a:r>
          </a:p>
          <a:p>
            <a:pPr lvl="0">
              <a:lnSpc>
                <a:spcPct val="150000"/>
              </a:lnSpc>
              <a:spcAft>
                <a:spcPts val="600"/>
              </a:spcAft>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600"/>
              </a:spcAft>
            </a:pPr>
            <a:r>
              <a:rPr lang="en-GB" sz="1800" b="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 Who are the people in your company that can help you progress?</a:t>
            </a: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600"/>
              </a:spcAft>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600"/>
              </a:spcAft>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600"/>
              </a:spcAft>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23828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1BD021-BA74-1763-6915-4F5226F87B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F58C5D-9D34-1C1C-3420-DF122F7F96BD}"/>
              </a:ext>
            </a:extLst>
          </p:cNvPr>
          <p:cNvSpPr>
            <a:spLocks noGrp="1"/>
          </p:cNvSpPr>
          <p:nvPr>
            <p:ph type="title"/>
          </p:nvPr>
        </p:nvSpPr>
        <p:spPr/>
        <p:txBody>
          <a:bodyPr/>
          <a:lstStyle/>
          <a:p>
            <a:r>
              <a:rPr lang="en-GB" dirty="0"/>
              <a:t>Current situation - Threats</a:t>
            </a:r>
          </a:p>
        </p:txBody>
      </p:sp>
      <p:sp>
        <p:nvSpPr>
          <p:cNvPr id="5" name="Rectangle 4">
            <a:extLst>
              <a:ext uri="{FF2B5EF4-FFF2-40B4-BE49-F238E27FC236}">
                <a16:creationId xmlns:a16="http://schemas.microsoft.com/office/drawing/2014/main" id="{B4966814-7A55-9F85-E359-8839DCBDAEEE}"/>
              </a:ext>
            </a:extLst>
          </p:cNvPr>
          <p:cNvSpPr/>
          <p:nvPr/>
        </p:nvSpPr>
        <p:spPr>
          <a:xfrm>
            <a:off x="314632" y="1709530"/>
            <a:ext cx="11562736" cy="4996070"/>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342900" lvl="0" indent="-342900">
              <a:lnSpc>
                <a:spcPct val="150000"/>
              </a:lnSpc>
              <a:spcBef>
                <a:spcPts val="600"/>
              </a:spcBef>
              <a:buFont typeface="Symbol" pitchFamily="2" charset="2"/>
              <a:buChar char=""/>
            </a:pPr>
            <a:r>
              <a:rPr lang="en-GB" sz="1800" b="1" i="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Which of your skills could go out of date quickly?</a:t>
            </a:r>
            <a:endParaRPr lang="en-GB" b="1" i="1" dirty="0">
              <a:solidFill>
                <a:srgbClr val="5F5F5F"/>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Bef>
                <a:spcPts val="600"/>
              </a:spcBef>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buFont typeface="Symbol" pitchFamily="2" charset="2"/>
              <a:buChar char=""/>
            </a:pPr>
            <a:r>
              <a:rPr lang="en-GB" sz="1800" b="1" i="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What do new marketers or external contractors have that you don’t?</a:t>
            </a:r>
            <a:endParaRPr lang="en-GB" b="1" i="1" dirty="0">
              <a:solidFill>
                <a:srgbClr val="5F5F5F"/>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buFont typeface="Symbol" pitchFamily="2" charset="2"/>
              <a:buChar char=""/>
            </a:pPr>
            <a:r>
              <a:rPr lang="en-GB" sz="1800" b="1" i="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What are the biggest threats facing the company you work for that will affect you? </a:t>
            </a:r>
          </a:p>
          <a:p>
            <a:pPr lvl="0">
              <a:lnSpc>
                <a:spcPct val="150000"/>
              </a:lnSpc>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buFont typeface="Symbol" pitchFamily="2" charset="2"/>
              <a:buChar char=""/>
            </a:pPr>
            <a:r>
              <a:rPr lang="en-GB" sz="1800" b="1" i="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What are the threats facing your industry that are going to be impact your role?</a:t>
            </a:r>
          </a:p>
          <a:p>
            <a:pPr lvl="0">
              <a:lnSpc>
                <a:spcPct val="150000"/>
              </a:lnSpc>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buFont typeface="Symbol" pitchFamily="2" charset="2"/>
              <a:buChar char=""/>
            </a:pPr>
            <a:r>
              <a:rPr lang="en-GB" sz="1800" b="1" i="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What is the impact of technology and automation on your role?</a:t>
            </a:r>
          </a:p>
          <a:p>
            <a:pPr lvl="0">
              <a:lnSpc>
                <a:spcPct val="150000"/>
              </a:lnSpc>
            </a:pP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600"/>
              </a:spcAft>
              <a:buFont typeface="Symbol" pitchFamily="2" charset="2"/>
              <a:buChar char=""/>
            </a:pPr>
            <a:r>
              <a:rPr lang="en-GB" sz="1800" b="1" i="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If you were made redundant, what would be your next move?</a:t>
            </a:r>
            <a:endParaRPr lang="en-GB" sz="1800" b="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693626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8A20F-AD4A-A93B-6353-8B6FB3319D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84AF01-CF00-764D-B996-B09FE0CB3D80}"/>
              </a:ext>
            </a:extLst>
          </p:cNvPr>
          <p:cNvSpPr>
            <a:spLocks noGrp="1"/>
          </p:cNvSpPr>
          <p:nvPr>
            <p:ph type="title"/>
          </p:nvPr>
        </p:nvSpPr>
        <p:spPr/>
        <p:txBody>
          <a:bodyPr/>
          <a:lstStyle/>
          <a:p>
            <a:r>
              <a:rPr lang="en-GB" dirty="0"/>
              <a:t>Current situation</a:t>
            </a:r>
          </a:p>
        </p:txBody>
      </p:sp>
      <p:sp>
        <p:nvSpPr>
          <p:cNvPr id="3" name="Text Placeholder 2">
            <a:extLst>
              <a:ext uri="{FF2B5EF4-FFF2-40B4-BE49-F238E27FC236}">
                <a16:creationId xmlns:a16="http://schemas.microsoft.com/office/drawing/2014/main" id="{2AEAD391-8564-FC57-D2A8-AAC311AEFC49}"/>
              </a:ext>
            </a:extLst>
          </p:cNvPr>
          <p:cNvSpPr>
            <a:spLocks noGrp="1"/>
          </p:cNvSpPr>
          <p:nvPr>
            <p:ph type="body" idx="1"/>
          </p:nvPr>
        </p:nvSpPr>
        <p:spPr>
          <a:xfrm>
            <a:off x="213361" y="1779104"/>
            <a:ext cx="11713596" cy="1190238"/>
          </a:xfrm>
        </p:spPr>
        <p:txBody>
          <a:bodyPr/>
          <a:lstStyle/>
          <a:p>
            <a:r>
              <a:rPr lang="en-GB" sz="2400" dirty="0">
                <a:solidFill>
                  <a:schemeClr val="tx1"/>
                </a:solidFill>
              </a:rPr>
              <a:t>Considering the evaluation on the previous slides, reflect honestly on your current reality as it will be difficult to reach your development goal without fully considering your starting point.</a:t>
            </a:r>
          </a:p>
        </p:txBody>
      </p:sp>
      <p:sp>
        <p:nvSpPr>
          <p:cNvPr id="4" name="Rectangle 3">
            <a:extLst>
              <a:ext uri="{FF2B5EF4-FFF2-40B4-BE49-F238E27FC236}">
                <a16:creationId xmlns:a16="http://schemas.microsoft.com/office/drawing/2014/main" id="{C55A32E6-2827-1096-8591-F05BA38C0F1D}"/>
              </a:ext>
            </a:extLst>
          </p:cNvPr>
          <p:cNvSpPr/>
          <p:nvPr/>
        </p:nvSpPr>
        <p:spPr>
          <a:xfrm>
            <a:off x="353961" y="3038916"/>
            <a:ext cx="11562736" cy="952981"/>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dirty="0">
                <a:solidFill>
                  <a:schemeClr val="tx1"/>
                </a:solidFill>
              </a:rPr>
              <a:t>Example: I am very successful in my current role and often take on extra responsibilities around administration and other general tasks. Often,  I hear people talking about other marketing channels, such as email and social media, and I want to be able to know how to use these to support a campaign.</a:t>
            </a:r>
          </a:p>
        </p:txBody>
      </p:sp>
      <p:sp>
        <p:nvSpPr>
          <p:cNvPr id="5" name="Rectangle 4">
            <a:extLst>
              <a:ext uri="{FF2B5EF4-FFF2-40B4-BE49-F238E27FC236}">
                <a16:creationId xmlns:a16="http://schemas.microsoft.com/office/drawing/2014/main" id="{F8E76503-BA41-D489-5598-7200794F2373}"/>
              </a:ext>
            </a:extLst>
          </p:cNvPr>
          <p:cNvSpPr/>
          <p:nvPr/>
        </p:nvSpPr>
        <p:spPr>
          <a:xfrm>
            <a:off x="353961" y="4097385"/>
            <a:ext cx="11562736" cy="2411570"/>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dirty="0">
                <a:solidFill>
                  <a:schemeClr val="tx1"/>
                </a:solidFill>
              </a:rPr>
              <a:t>My current reality…</a:t>
            </a:r>
          </a:p>
        </p:txBody>
      </p:sp>
    </p:spTree>
    <p:extLst>
      <p:ext uri="{BB962C8B-B14F-4D97-AF65-F5344CB8AC3E}">
        <p14:creationId xmlns:p14="http://schemas.microsoft.com/office/powerpoint/2010/main" val="1574994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F7159-1A5C-8840-8726-6E8D3E6B842A}"/>
              </a:ext>
            </a:extLst>
          </p:cNvPr>
          <p:cNvSpPr>
            <a:spLocks noGrp="1"/>
          </p:cNvSpPr>
          <p:nvPr>
            <p:ph type="title"/>
          </p:nvPr>
        </p:nvSpPr>
        <p:spPr/>
        <p:txBody>
          <a:bodyPr/>
          <a:lstStyle/>
          <a:p>
            <a:r>
              <a:rPr lang="en-GB" dirty="0"/>
              <a:t>How to use this template using the GROW model</a:t>
            </a:r>
          </a:p>
        </p:txBody>
      </p:sp>
      <p:sp>
        <p:nvSpPr>
          <p:cNvPr id="3" name="Text Placeholder 2">
            <a:extLst>
              <a:ext uri="{FF2B5EF4-FFF2-40B4-BE49-F238E27FC236}">
                <a16:creationId xmlns:a16="http://schemas.microsoft.com/office/drawing/2014/main" id="{4375E5C2-6415-E842-8D0E-327D746B62DD}"/>
              </a:ext>
            </a:extLst>
          </p:cNvPr>
          <p:cNvSpPr>
            <a:spLocks noGrp="1"/>
          </p:cNvSpPr>
          <p:nvPr>
            <p:ph type="body" idx="1"/>
          </p:nvPr>
        </p:nvSpPr>
        <p:spPr>
          <a:xfrm>
            <a:off x="239202" y="1492844"/>
            <a:ext cx="11713596" cy="4750904"/>
          </a:xfrm>
        </p:spPr>
        <p:txBody>
          <a:bodyPr/>
          <a:lstStyle/>
          <a:p>
            <a:r>
              <a:rPr lang="en-GB" sz="2400" dirty="0">
                <a:solidFill>
                  <a:schemeClr val="tx1"/>
                </a:solidFill>
              </a:rPr>
              <a:t>You can use this careers and skill development workbook template to summarize your personal aspirations, or it can be used as part of an employee personal development process as explained in our </a:t>
            </a:r>
            <a:r>
              <a:rPr lang="en-GB" sz="2400" dirty="0">
                <a:solidFill>
                  <a:schemeClr val="tx1"/>
                </a:solidFill>
                <a:hlinkClick r:id="rId2"/>
              </a:rPr>
              <a:t>employee development learning path </a:t>
            </a:r>
            <a:r>
              <a:rPr lang="en-GB" sz="2400" dirty="0">
                <a:solidFill>
                  <a:schemeClr val="tx1"/>
                </a:solidFill>
              </a:rPr>
              <a:t>for premium members.</a:t>
            </a:r>
          </a:p>
          <a:p>
            <a:r>
              <a:rPr lang="en-GB" sz="2400" dirty="0">
                <a:solidFill>
                  <a:schemeClr val="tx1"/>
                </a:solidFill>
              </a:rPr>
              <a:t>An example of a completed template is shown on the next slide with a blank example to complete based on responses to the different part of the GROW model: </a:t>
            </a:r>
            <a:br>
              <a:rPr lang="en-GB" sz="2400" dirty="0">
                <a:solidFill>
                  <a:schemeClr val="tx1"/>
                </a:solidFill>
              </a:rPr>
            </a:br>
            <a:r>
              <a:rPr lang="en-GB" sz="2400" dirty="0">
                <a:solidFill>
                  <a:schemeClr val="tx1"/>
                </a:solidFill>
              </a:rPr>
              <a:t>Goal, Reality, Options and Way forward.</a:t>
            </a:r>
          </a:p>
          <a:p>
            <a:r>
              <a:rPr lang="en-GB" sz="2400" dirty="0">
                <a:solidFill>
                  <a:schemeClr val="tx1"/>
                </a:solidFill>
              </a:rPr>
              <a:t>Read the prompt questions then write a response in the area provided.</a:t>
            </a:r>
          </a:p>
          <a:p>
            <a:r>
              <a:rPr lang="en-GB" sz="2400" dirty="0">
                <a:solidFill>
                  <a:schemeClr val="tx1"/>
                </a:solidFill>
              </a:rPr>
              <a:t>Use the ‘reality check’ questions to refine how the ideas will be translated into actions.</a:t>
            </a:r>
          </a:p>
          <a:p>
            <a:r>
              <a:rPr lang="en-GB" sz="2400" dirty="0">
                <a:solidFill>
                  <a:schemeClr val="tx1"/>
                </a:solidFill>
              </a:rPr>
              <a:t>Once you have completed the 4 sections, use your responses to complete the blank plan summary sheet.</a:t>
            </a:r>
          </a:p>
          <a:p>
            <a:r>
              <a:rPr lang="en-GB" sz="2400" dirty="0">
                <a:solidFill>
                  <a:schemeClr val="tx1"/>
                </a:solidFill>
              </a:rPr>
              <a:t>The plan summary sheet should be referred to during progress meetings and feedback sessions.</a:t>
            </a:r>
          </a:p>
        </p:txBody>
      </p:sp>
    </p:spTree>
    <p:extLst>
      <p:ext uri="{BB962C8B-B14F-4D97-AF65-F5344CB8AC3E}">
        <p14:creationId xmlns:p14="http://schemas.microsoft.com/office/powerpoint/2010/main" val="39694213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3A32E7-583F-6EF4-5F8B-4E6E4845B3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10FEEA-C1DD-730C-76F1-A8A37A858E99}"/>
              </a:ext>
            </a:extLst>
          </p:cNvPr>
          <p:cNvSpPr>
            <a:spLocks noGrp="1"/>
          </p:cNvSpPr>
          <p:nvPr>
            <p:ph type="title"/>
          </p:nvPr>
        </p:nvSpPr>
        <p:spPr/>
        <p:txBody>
          <a:bodyPr/>
          <a:lstStyle/>
          <a:p>
            <a:r>
              <a:rPr lang="en-US" dirty="0"/>
              <a:t>GROW: Options</a:t>
            </a:r>
          </a:p>
        </p:txBody>
      </p:sp>
      <p:sp>
        <p:nvSpPr>
          <p:cNvPr id="4" name="Text Placeholder 2">
            <a:extLst>
              <a:ext uri="{FF2B5EF4-FFF2-40B4-BE49-F238E27FC236}">
                <a16:creationId xmlns:a16="http://schemas.microsoft.com/office/drawing/2014/main" id="{5C1DAF8E-6400-45FA-C334-FDB50F027A96}"/>
              </a:ext>
            </a:extLst>
          </p:cNvPr>
          <p:cNvSpPr>
            <a:spLocks noGrp="1"/>
          </p:cNvSpPr>
          <p:nvPr>
            <p:ph type="body" idx="1"/>
          </p:nvPr>
        </p:nvSpPr>
        <p:spPr>
          <a:xfrm>
            <a:off x="1098385" y="3818036"/>
            <a:ext cx="10362800" cy="2572800"/>
          </a:xfrm>
        </p:spPr>
        <p:txBody>
          <a:bodyPr/>
          <a:lstStyle/>
          <a:p>
            <a:r>
              <a:rPr lang="en-US" i="1" dirty="0"/>
              <a:t>Aim</a:t>
            </a:r>
            <a:r>
              <a:rPr lang="en-US" dirty="0"/>
              <a:t>: Create a list of options to develop skills of different types</a:t>
            </a:r>
            <a:br>
              <a:rPr lang="en-US" dirty="0"/>
            </a:br>
            <a:endParaRPr lang="en-US" dirty="0"/>
          </a:p>
          <a:p>
            <a:r>
              <a:rPr lang="en-US" i="1" dirty="0"/>
              <a:t>Tools to help prepare your plans</a:t>
            </a:r>
          </a:p>
          <a:p>
            <a:r>
              <a:rPr lang="en-US" i="1" dirty="0"/>
              <a:t>	List of questions for employees</a:t>
            </a:r>
          </a:p>
          <a:p>
            <a:r>
              <a:rPr lang="en-US" i="1" dirty="0"/>
              <a:t>	RACE visual priority scorecards</a:t>
            </a:r>
            <a:br>
              <a:rPr lang="en-US" dirty="0"/>
            </a:br>
            <a:endParaRPr lang="en-US" dirty="0"/>
          </a:p>
        </p:txBody>
      </p:sp>
    </p:spTree>
    <p:extLst>
      <p:ext uri="{BB962C8B-B14F-4D97-AF65-F5344CB8AC3E}">
        <p14:creationId xmlns:p14="http://schemas.microsoft.com/office/powerpoint/2010/main" val="31916691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a:extLst>
              <a:ext uri="{FF2B5EF4-FFF2-40B4-BE49-F238E27FC236}">
                <a16:creationId xmlns:a16="http://schemas.microsoft.com/office/drawing/2014/main" id="{F006FAD3-8D58-D14B-A0A0-B5B1D215D526}"/>
              </a:ext>
            </a:extLst>
          </p:cNvPr>
          <p:cNvSpPr/>
          <p:nvPr/>
        </p:nvSpPr>
        <p:spPr>
          <a:xfrm>
            <a:off x="400930" y="1709530"/>
            <a:ext cx="5440512" cy="531255"/>
          </a:xfrm>
          <a:prstGeom prst="roundRect">
            <a:avLst/>
          </a:prstGeom>
          <a:solidFill>
            <a:sysClr val="window" lastClr="FFFFFF">
              <a:lumMod val="95000"/>
              <a:hueOff val="0"/>
              <a:satOff val="0"/>
              <a:lumOff val="0"/>
              <a:alphaOff val="0"/>
            </a:sysClr>
          </a:solidFill>
          <a:ln>
            <a:noFill/>
          </a:ln>
          <a:effectLst/>
        </p:spPr>
        <p:txBody>
          <a:bodyPr rtlCol="0" anchor="ctr"/>
          <a:lstStyle/>
          <a:p>
            <a:pPr algn="ctr"/>
            <a:r>
              <a:rPr lang="en-GB" dirty="0"/>
              <a:t>Questions for employee</a:t>
            </a:r>
          </a:p>
        </p:txBody>
      </p:sp>
      <p:sp>
        <p:nvSpPr>
          <p:cNvPr id="8" name="Rounded Rectangle 7">
            <a:extLst>
              <a:ext uri="{FF2B5EF4-FFF2-40B4-BE49-F238E27FC236}">
                <a16:creationId xmlns:a16="http://schemas.microsoft.com/office/drawing/2014/main" id="{18D096B4-F492-9A46-962F-08E1185A98E0}"/>
              </a:ext>
            </a:extLst>
          </p:cNvPr>
          <p:cNvSpPr/>
          <p:nvPr/>
        </p:nvSpPr>
        <p:spPr>
          <a:xfrm>
            <a:off x="6350559" y="1709530"/>
            <a:ext cx="5440512" cy="531255"/>
          </a:xfrm>
          <a:prstGeom prst="roundRect">
            <a:avLst/>
          </a:prstGeom>
          <a:solidFill>
            <a:schemeClr val="bg2">
              <a:lumMod val="90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solidFill>
                  <a:sysClr val="windowText" lastClr="000000"/>
                </a:solidFill>
              </a:rPr>
              <a:t>Reality check</a:t>
            </a:r>
          </a:p>
        </p:txBody>
      </p:sp>
      <p:sp>
        <p:nvSpPr>
          <p:cNvPr id="9" name="Title 8">
            <a:extLst>
              <a:ext uri="{FF2B5EF4-FFF2-40B4-BE49-F238E27FC236}">
                <a16:creationId xmlns:a16="http://schemas.microsoft.com/office/drawing/2014/main" id="{10A8E953-7465-DF45-BA1D-092244AB4C7D}"/>
              </a:ext>
            </a:extLst>
          </p:cNvPr>
          <p:cNvSpPr>
            <a:spLocks noGrp="1"/>
          </p:cNvSpPr>
          <p:nvPr>
            <p:ph type="title"/>
          </p:nvPr>
        </p:nvSpPr>
        <p:spPr/>
        <p:txBody>
          <a:bodyPr/>
          <a:lstStyle/>
          <a:p>
            <a:r>
              <a:rPr lang="en-GB" sz="3200" dirty="0"/>
              <a:t>Options: What choices do you have e.g. skills development, coaching?</a:t>
            </a:r>
          </a:p>
        </p:txBody>
      </p:sp>
      <p:sp>
        <p:nvSpPr>
          <p:cNvPr id="10" name="Rounded Rectangle 9">
            <a:extLst>
              <a:ext uri="{FF2B5EF4-FFF2-40B4-BE49-F238E27FC236}">
                <a16:creationId xmlns:a16="http://schemas.microsoft.com/office/drawing/2014/main" id="{1F7C2812-C59E-334C-BB05-27F3BA6E69A5}"/>
              </a:ext>
            </a:extLst>
          </p:cNvPr>
          <p:cNvSpPr/>
          <p:nvPr/>
        </p:nvSpPr>
        <p:spPr>
          <a:xfrm>
            <a:off x="400930" y="2361364"/>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r>
              <a:rPr lang="en-GB" sz="1600" dirty="0"/>
              <a:t>What can you do right now to further develop the skills you need to reach your career goal? </a:t>
            </a:r>
          </a:p>
        </p:txBody>
      </p:sp>
      <p:pic>
        <p:nvPicPr>
          <p:cNvPr id="17" name="Graphic 16" descr="Stopwatch">
            <a:extLst>
              <a:ext uri="{FF2B5EF4-FFF2-40B4-BE49-F238E27FC236}">
                <a16:creationId xmlns:a16="http://schemas.microsoft.com/office/drawing/2014/main" id="{3C59FDAA-4ED5-E644-8492-0504789CC5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3627" y="2467027"/>
            <a:ext cx="385288" cy="385288"/>
          </a:xfrm>
          <a:prstGeom prst="rect">
            <a:avLst/>
          </a:prstGeom>
        </p:spPr>
      </p:pic>
      <p:sp>
        <p:nvSpPr>
          <p:cNvPr id="22" name="Rounded Rectangle 21">
            <a:extLst>
              <a:ext uri="{FF2B5EF4-FFF2-40B4-BE49-F238E27FC236}">
                <a16:creationId xmlns:a16="http://schemas.microsoft.com/office/drawing/2014/main" id="{80258C59-952D-024C-9093-7DF5C7EA080D}"/>
              </a:ext>
            </a:extLst>
          </p:cNvPr>
          <p:cNvSpPr/>
          <p:nvPr/>
        </p:nvSpPr>
        <p:spPr>
          <a:xfrm>
            <a:off x="400930" y="3093943"/>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What assignments, projects, or experiences could you pursue?</a:t>
            </a:r>
          </a:p>
        </p:txBody>
      </p:sp>
      <p:pic>
        <p:nvPicPr>
          <p:cNvPr id="23" name="Graphic 22" descr="User network">
            <a:extLst>
              <a:ext uri="{FF2B5EF4-FFF2-40B4-BE49-F238E27FC236}">
                <a16:creationId xmlns:a16="http://schemas.microsoft.com/office/drawing/2014/main" id="{F9D9EA3C-481E-0C4F-8447-2994DF216F45}"/>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543627" y="3199606"/>
            <a:ext cx="385288" cy="385288"/>
          </a:xfrm>
          <a:prstGeom prst="rect">
            <a:avLst/>
          </a:prstGeom>
        </p:spPr>
      </p:pic>
      <p:sp>
        <p:nvSpPr>
          <p:cNvPr id="19" name="Rounded Rectangle 18">
            <a:extLst>
              <a:ext uri="{FF2B5EF4-FFF2-40B4-BE49-F238E27FC236}">
                <a16:creationId xmlns:a16="http://schemas.microsoft.com/office/drawing/2014/main" id="{EB83B352-6119-4D4E-8E13-FC7FF2A7977C}"/>
              </a:ext>
            </a:extLst>
          </p:cNvPr>
          <p:cNvSpPr/>
          <p:nvPr/>
        </p:nvSpPr>
        <p:spPr>
          <a:xfrm>
            <a:off x="400930" y="6060106"/>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What is the first step you can take to achieve your goal?</a:t>
            </a:r>
          </a:p>
        </p:txBody>
      </p:sp>
      <p:pic>
        <p:nvPicPr>
          <p:cNvPr id="20" name="Graphic 19" descr="Lightbulb and gear">
            <a:extLst>
              <a:ext uri="{FF2B5EF4-FFF2-40B4-BE49-F238E27FC236}">
                <a16:creationId xmlns:a16="http://schemas.microsoft.com/office/drawing/2014/main" id="{7C13D03F-8C0A-5341-9722-9F8784EA61BD}"/>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543627" y="6165769"/>
            <a:ext cx="385288" cy="385288"/>
          </a:xfrm>
          <a:prstGeom prst="rect">
            <a:avLst/>
          </a:prstGeom>
        </p:spPr>
      </p:pic>
      <p:sp>
        <p:nvSpPr>
          <p:cNvPr id="24" name="Rounded Rectangle 23">
            <a:extLst>
              <a:ext uri="{FF2B5EF4-FFF2-40B4-BE49-F238E27FC236}">
                <a16:creationId xmlns:a16="http://schemas.microsoft.com/office/drawing/2014/main" id="{443A81A1-6054-0A41-B738-1F54B45466F2}"/>
              </a:ext>
            </a:extLst>
          </p:cNvPr>
          <p:cNvSpPr/>
          <p:nvPr/>
        </p:nvSpPr>
        <p:spPr>
          <a:xfrm>
            <a:off x="400930" y="3826522"/>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What are your networking or mentorship options?</a:t>
            </a:r>
          </a:p>
        </p:txBody>
      </p:sp>
      <p:pic>
        <p:nvPicPr>
          <p:cNvPr id="25" name="Graphic 24" descr="Lightbulb and pencil">
            <a:extLst>
              <a:ext uri="{FF2B5EF4-FFF2-40B4-BE49-F238E27FC236}">
                <a16:creationId xmlns:a16="http://schemas.microsoft.com/office/drawing/2014/main" id="{287B70D9-E7CA-8D44-BFE8-C59AF2F6D3EF}"/>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543627" y="3932185"/>
            <a:ext cx="385288" cy="385288"/>
          </a:xfrm>
          <a:prstGeom prst="rect">
            <a:avLst/>
          </a:prstGeom>
        </p:spPr>
      </p:pic>
      <p:sp>
        <p:nvSpPr>
          <p:cNvPr id="26" name="Rounded Rectangle 25">
            <a:extLst>
              <a:ext uri="{FF2B5EF4-FFF2-40B4-BE49-F238E27FC236}">
                <a16:creationId xmlns:a16="http://schemas.microsoft.com/office/drawing/2014/main" id="{E3DA2AC9-8476-5A4A-BE5B-68F799FFA3F0}"/>
              </a:ext>
            </a:extLst>
          </p:cNvPr>
          <p:cNvSpPr/>
          <p:nvPr/>
        </p:nvSpPr>
        <p:spPr>
          <a:xfrm>
            <a:off x="400930" y="4559101"/>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What has worked for you already? How could you do more of that?</a:t>
            </a:r>
          </a:p>
        </p:txBody>
      </p:sp>
      <p:pic>
        <p:nvPicPr>
          <p:cNvPr id="27" name="Graphic 26" descr="Fireworks">
            <a:extLst>
              <a:ext uri="{FF2B5EF4-FFF2-40B4-BE49-F238E27FC236}">
                <a16:creationId xmlns:a16="http://schemas.microsoft.com/office/drawing/2014/main" id="{A9CC3FC0-284F-E844-94B9-E6610C0E2E66}"/>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543627" y="4664764"/>
            <a:ext cx="385288" cy="385288"/>
          </a:xfrm>
          <a:prstGeom prst="rect">
            <a:avLst/>
          </a:prstGeom>
        </p:spPr>
      </p:pic>
      <p:sp>
        <p:nvSpPr>
          <p:cNvPr id="28" name="Rounded Rectangle 27">
            <a:extLst>
              <a:ext uri="{FF2B5EF4-FFF2-40B4-BE49-F238E27FC236}">
                <a16:creationId xmlns:a16="http://schemas.microsoft.com/office/drawing/2014/main" id="{78B44C4B-B862-6C4C-A123-5698CC2841C1}"/>
              </a:ext>
            </a:extLst>
          </p:cNvPr>
          <p:cNvSpPr/>
          <p:nvPr/>
        </p:nvSpPr>
        <p:spPr>
          <a:xfrm>
            <a:off x="400930" y="5291680"/>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What do you think you need to do to get closer to your goal?</a:t>
            </a:r>
          </a:p>
        </p:txBody>
      </p:sp>
      <p:pic>
        <p:nvPicPr>
          <p:cNvPr id="29" name="Graphic 28" descr="Moustache face with solid fill">
            <a:extLst>
              <a:ext uri="{FF2B5EF4-FFF2-40B4-BE49-F238E27FC236}">
                <a16:creationId xmlns:a16="http://schemas.microsoft.com/office/drawing/2014/main" id="{96D81793-D98A-2E46-A398-08DF7592A857}"/>
              </a:ext>
            </a:extLst>
          </p:cNvPr>
          <p:cNvPicPr>
            <a:picLocks noChangeAspect="1"/>
          </p:cNvPicPr>
          <p:nvPr/>
        </p:nvPicPr>
        <p:blipFill>
          <a:blip r:embed="rId12">
            <a:extLst>
              <a:ext uri="{96DAC541-7B7A-43D3-8B79-37D633B846F1}">
                <asvg:svgBlip xmlns:asvg="http://schemas.microsoft.com/office/drawing/2016/SVG/main" r:embed="rId13"/>
              </a:ext>
            </a:extLst>
          </a:blip>
          <a:srcRect/>
          <a:stretch/>
        </p:blipFill>
        <p:spPr>
          <a:xfrm>
            <a:off x="543627" y="5397343"/>
            <a:ext cx="385288" cy="385288"/>
          </a:xfrm>
          <a:prstGeom prst="rect">
            <a:avLst/>
          </a:prstGeom>
        </p:spPr>
      </p:pic>
      <p:sp>
        <p:nvSpPr>
          <p:cNvPr id="36" name="Rounded Rectangle 35">
            <a:extLst>
              <a:ext uri="{FF2B5EF4-FFF2-40B4-BE49-F238E27FC236}">
                <a16:creationId xmlns:a16="http://schemas.microsoft.com/office/drawing/2014/main" id="{7AF893F8-A4C7-C640-A8FB-3C89A0626DAC}"/>
              </a:ext>
            </a:extLst>
          </p:cNvPr>
          <p:cNvSpPr/>
          <p:nvPr/>
        </p:nvSpPr>
        <p:spPr>
          <a:xfrm>
            <a:off x="6350558" y="2361364"/>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r>
              <a:rPr lang="en-GB" sz="1600" dirty="0"/>
              <a:t>What growth opportunities have you looked into or know about?</a:t>
            </a:r>
          </a:p>
        </p:txBody>
      </p:sp>
      <p:pic>
        <p:nvPicPr>
          <p:cNvPr id="37" name="Graphic 36" descr="Stopwatch">
            <a:extLst>
              <a:ext uri="{FF2B5EF4-FFF2-40B4-BE49-F238E27FC236}">
                <a16:creationId xmlns:a16="http://schemas.microsoft.com/office/drawing/2014/main" id="{91F79BE3-631A-8F48-90AA-78B28C09055E}"/>
              </a:ext>
            </a:extLst>
          </p:cNvPr>
          <p:cNvPicPr>
            <a:picLocks noChangeAspect="1"/>
          </p:cNvPicPr>
          <p:nvPr/>
        </p:nvPicPr>
        <p:blipFill>
          <a:blip r:embed="rId2">
            <a:extLst>
              <a:ext uri="{96DAC541-7B7A-43D3-8B79-37D633B846F1}">
                <asvg:svgBlip xmlns:asvg="http://schemas.microsoft.com/office/drawing/2016/SVG/main" r:embed="rId14"/>
              </a:ext>
            </a:extLst>
          </a:blip>
          <a:stretch>
            <a:fillRect/>
          </a:stretch>
        </p:blipFill>
        <p:spPr>
          <a:xfrm>
            <a:off x="6493255" y="2467027"/>
            <a:ext cx="385288" cy="385288"/>
          </a:xfrm>
          <a:prstGeom prst="rect">
            <a:avLst/>
          </a:prstGeom>
        </p:spPr>
      </p:pic>
      <p:sp>
        <p:nvSpPr>
          <p:cNvPr id="38" name="Rounded Rectangle 37">
            <a:extLst>
              <a:ext uri="{FF2B5EF4-FFF2-40B4-BE49-F238E27FC236}">
                <a16:creationId xmlns:a16="http://schemas.microsoft.com/office/drawing/2014/main" id="{7F510E4D-79D9-BE49-A1BA-06EC6283B2E4}"/>
              </a:ext>
            </a:extLst>
          </p:cNvPr>
          <p:cNvSpPr/>
          <p:nvPr/>
        </p:nvSpPr>
        <p:spPr>
          <a:xfrm>
            <a:off x="6350558" y="3093943"/>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What special projects could I assign you?</a:t>
            </a:r>
            <a:endParaRPr lang="en-US" sz="1600" dirty="0">
              <a:solidFill>
                <a:sysClr val="windowText" lastClr="000000">
                  <a:hueOff val="0"/>
                  <a:satOff val="0"/>
                  <a:lumOff val="0"/>
                  <a:alphaOff val="0"/>
                </a:sysClr>
              </a:solidFill>
            </a:endParaRPr>
          </a:p>
        </p:txBody>
      </p:sp>
      <p:pic>
        <p:nvPicPr>
          <p:cNvPr id="39" name="Graphic 38" descr="User network">
            <a:extLst>
              <a:ext uri="{FF2B5EF4-FFF2-40B4-BE49-F238E27FC236}">
                <a16:creationId xmlns:a16="http://schemas.microsoft.com/office/drawing/2014/main" id="{E27168FA-5C63-8643-A8DC-5024D703079A}"/>
              </a:ext>
            </a:extLst>
          </p:cNvPr>
          <p:cNvPicPr>
            <a:picLocks noChangeAspect="1"/>
          </p:cNvPicPr>
          <p:nvPr/>
        </p:nvPicPr>
        <p:blipFill>
          <a:blip r:embed="rId4">
            <a:extLst>
              <a:ext uri="{96DAC541-7B7A-43D3-8B79-37D633B846F1}">
                <asvg:svgBlip xmlns:asvg="http://schemas.microsoft.com/office/drawing/2016/SVG/main" r:embed="rId15"/>
              </a:ext>
            </a:extLst>
          </a:blip>
          <a:srcRect/>
          <a:stretch/>
        </p:blipFill>
        <p:spPr>
          <a:xfrm>
            <a:off x="6493255" y="3199606"/>
            <a:ext cx="385288" cy="385288"/>
          </a:xfrm>
          <a:prstGeom prst="rect">
            <a:avLst/>
          </a:prstGeom>
        </p:spPr>
      </p:pic>
      <p:sp>
        <p:nvSpPr>
          <p:cNvPr id="40" name="Rounded Rectangle 39">
            <a:extLst>
              <a:ext uri="{FF2B5EF4-FFF2-40B4-BE49-F238E27FC236}">
                <a16:creationId xmlns:a16="http://schemas.microsoft.com/office/drawing/2014/main" id="{D03C4439-8F99-8946-A52E-BAEDDCD6566B}"/>
              </a:ext>
            </a:extLst>
          </p:cNvPr>
          <p:cNvSpPr/>
          <p:nvPr/>
        </p:nvSpPr>
        <p:spPr>
          <a:xfrm>
            <a:off x="6350558" y="6060106"/>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What other learning opportunities or resources could you refer the employee to?</a:t>
            </a:r>
          </a:p>
        </p:txBody>
      </p:sp>
      <p:pic>
        <p:nvPicPr>
          <p:cNvPr id="41" name="Graphic 40" descr="Lightbulb and gear">
            <a:extLst>
              <a:ext uri="{FF2B5EF4-FFF2-40B4-BE49-F238E27FC236}">
                <a16:creationId xmlns:a16="http://schemas.microsoft.com/office/drawing/2014/main" id="{3186A50F-789D-DA43-A7E9-DCBD7035AFC1}"/>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6493255" y="6165769"/>
            <a:ext cx="385288" cy="385288"/>
          </a:xfrm>
          <a:prstGeom prst="rect">
            <a:avLst/>
          </a:prstGeom>
        </p:spPr>
      </p:pic>
      <p:sp>
        <p:nvSpPr>
          <p:cNvPr id="42" name="Rounded Rectangle 41">
            <a:extLst>
              <a:ext uri="{FF2B5EF4-FFF2-40B4-BE49-F238E27FC236}">
                <a16:creationId xmlns:a16="http://schemas.microsoft.com/office/drawing/2014/main" id="{8624D8B0-0958-5F47-81E7-8BFADC4E62AE}"/>
              </a:ext>
            </a:extLst>
          </p:cNvPr>
          <p:cNvSpPr/>
          <p:nvPr/>
        </p:nvSpPr>
        <p:spPr>
          <a:xfrm>
            <a:off x="6350558" y="3826522"/>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Who could I introduce the employee to?</a:t>
            </a:r>
          </a:p>
        </p:txBody>
      </p:sp>
      <p:pic>
        <p:nvPicPr>
          <p:cNvPr id="43" name="Graphic 42" descr="Lightbulb and pencil">
            <a:extLst>
              <a:ext uri="{FF2B5EF4-FFF2-40B4-BE49-F238E27FC236}">
                <a16:creationId xmlns:a16="http://schemas.microsoft.com/office/drawing/2014/main" id="{49BD7B1E-822C-2E43-8AE6-2AA7DFB71566}"/>
              </a:ext>
            </a:extLst>
          </p:cNvPr>
          <p:cNvPicPr>
            <a:picLocks noChangeAspect="1"/>
          </p:cNvPicPr>
          <p:nvPr/>
        </p:nvPicPr>
        <p:blipFill>
          <a:blip r:embed="rId8">
            <a:extLst>
              <a:ext uri="{96DAC541-7B7A-43D3-8B79-37D633B846F1}">
                <asvg:svgBlip xmlns:asvg="http://schemas.microsoft.com/office/drawing/2016/SVG/main" r:embed="rId16"/>
              </a:ext>
            </a:extLst>
          </a:blip>
          <a:srcRect/>
          <a:stretch/>
        </p:blipFill>
        <p:spPr>
          <a:xfrm>
            <a:off x="6493255" y="3932185"/>
            <a:ext cx="385288" cy="385288"/>
          </a:xfrm>
          <a:prstGeom prst="rect">
            <a:avLst/>
          </a:prstGeom>
        </p:spPr>
      </p:pic>
      <p:sp>
        <p:nvSpPr>
          <p:cNvPr id="44" name="Rounded Rectangle 43">
            <a:extLst>
              <a:ext uri="{FF2B5EF4-FFF2-40B4-BE49-F238E27FC236}">
                <a16:creationId xmlns:a16="http://schemas.microsoft.com/office/drawing/2014/main" id="{9855164B-C32A-B344-BFEC-82B66857E087}"/>
              </a:ext>
            </a:extLst>
          </p:cNvPr>
          <p:cNvSpPr/>
          <p:nvPr/>
        </p:nvSpPr>
        <p:spPr>
          <a:xfrm>
            <a:off x="6350558" y="4559101"/>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Are there any cross-functional training opportunities?</a:t>
            </a:r>
          </a:p>
        </p:txBody>
      </p:sp>
      <p:pic>
        <p:nvPicPr>
          <p:cNvPr id="45" name="Graphic 44" descr="Fireworks">
            <a:extLst>
              <a:ext uri="{FF2B5EF4-FFF2-40B4-BE49-F238E27FC236}">
                <a16:creationId xmlns:a16="http://schemas.microsoft.com/office/drawing/2014/main" id="{81CFAF10-3102-7348-ADF6-CB8C755F651E}"/>
              </a:ext>
            </a:extLst>
          </p:cNvPr>
          <p:cNvPicPr>
            <a:picLocks noChangeAspect="1"/>
          </p:cNvPicPr>
          <p:nvPr/>
        </p:nvPicPr>
        <p:blipFill>
          <a:blip r:embed="rId10">
            <a:extLst>
              <a:ext uri="{96DAC541-7B7A-43D3-8B79-37D633B846F1}">
                <asvg:svgBlip xmlns:asvg="http://schemas.microsoft.com/office/drawing/2016/SVG/main" r:embed="rId17"/>
              </a:ext>
            </a:extLst>
          </a:blip>
          <a:srcRect/>
          <a:stretch/>
        </p:blipFill>
        <p:spPr>
          <a:xfrm>
            <a:off x="6493255" y="4664764"/>
            <a:ext cx="385288" cy="385288"/>
          </a:xfrm>
          <a:prstGeom prst="rect">
            <a:avLst/>
          </a:prstGeom>
        </p:spPr>
      </p:pic>
      <p:sp>
        <p:nvSpPr>
          <p:cNvPr id="46" name="Rounded Rectangle 45">
            <a:extLst>
              <a:ext uri="{FF2B5EF4-FFF2-40B4-BE49-F238E27FC236}">
                <a16:creationId xmlns:a16="http://schemas.microsoft.com/office/drawing/2014/main" id="{DD065DA1-B669-3544-BB33-02801B7D34AB}"/>
              </a:ext>
            </a:extLst>
          </p:cNvPr>
          <p:cNvSpPr/>
          <p:nvPr/>
        </p:nvSpPr>
        <p:spPr>
          <a:xfrm>
            <a:off x="6350558" y="5291680"/>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Are there any relevant job openings, promotional opportunities, or business needs in the pipeline?</a:t>
            </a:r>
          </a:p>
        </p:txBody>
      </p:sp>
      <p:pic>
        <p:nvPicPr>
          <p:cNvPr id="47" name="Graphic 46" descr="Moustache face with solid fill">
            <a:extLst>
              <a:ext uri="{FF2B5EF4-FFF2-40B4-BE49-F238E27FC236}">
                <a16:creationId xmlns:a16="http://schemas.microsoft.com/office/drawing/2014/main" id="{E14F4105-688D-054B-A8D8-52DB3603FE3B}"/>
              </a:ext>
            </a:extLst>
          </p:cNvPr>
          <p:cNvPicPr>
            <a:picLocks noChangeAspect="1"/>
          </p:cNvPicPr>
          <p:nvPr/>
        </p:nvPicPr>
        <p:blipFill>
          <a:blip r:embed="rId12">
            <a:extLst>
              <a:ext uri="{96DAC541-7B7A-43D3-8B79-37D633B846F1}">
                <asvg:svgBlip xmlns:asvg="http://schemas.microsoft.com/office/drawing/2016/SVG/main" r:embed="rId18"/>
              </a:ext>
            </a:extLst>
          </a:blip>
          <a:srcRect/>
          <a:stretch/>
        </p:blipFill>
        <p:spPr>
          <a:xfrm>
            <a:off x="6493255" y="5397343"/>
            <a:ext cx="385288" cy="385288"/>
          </a:xfrm>
          <a:prstGeom prst="rect">
            <a:avLst/>
          </a:prstGeom>
        </p:spPr>
      </p:pic>
    </p:spTree>
    <p:extLst>
      <p:ext uri="{BB962C8B-B14F-4D97-AF65-F5344CB8AC3E}">
        <p14:creationId xmlns:p14="http://schemas.microsoft.com/office/powerpoint/2010/main" val="14725603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F1947D9-AC45-5A42-9F18-7E52F2F216A1}"/>
              </a:ext>
            </a:extLst>
          </p:cNvPr>
          <p:cNvSpPr/>
          <p:nvPr/>
        </p:nvSpPr>
        <p:spPr>
          <a:xfrm>
            <a:off x="0" y="592853"/>
            <a:ext cx="12192000" cy="6265147"/>
          </a:xfrm>
          <a:prstGeom prst="rect">
            <a:avLst/>
          </a:prstGeom>
          <a:solidFill>
            <a:srgbClr val="5AC6FF"/>
          </a:solidFill>
          <a:ln>
            <a:solidFill>
              <a:srgbClr val="5AC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3" name="Picture 2" descr="A close up of a device&#10;&#10;Description automatically generated">
            <a:extLst>
              <a:ext uri="{FF2B5EF4-FFF2-40B4-BE49-F238E27FC236}">
                <a16:creationId xmlns:a16="http://schemas.microsoft.com/office/drawing/2014/main" id="{580F5588-AB8F-C243-8B71-CD2ECC4778E0}"/>
              </a:ext>
            </a:extLst>
          </p:cNvPr>
          <p:cNvPicPr>
            <a:picLocks noChangeAspect="1"/>
          </p:cNvPicPr>
          <p:nvPr/>
        </p:nvPicPr>
        <p:blipFill rotWithShape="1">
          <a:blip r:embed="rId2"/>
          <a:srcRect b="17437"/>
          <a:stretch/>
        </p:blipFill>
        <p:spPr>
          <a:xfrm>
            <a:off x="0" y="1709530"/>
            <a:ext cx="12033443" cy="4774732"/>
          </a:xfrm>
          <a:prstGeom prst="rect">
            <a:avLst/>
          </a:prstGeom>
        </p:spPr>
      </p:pic>
      <p:sp>
        <p:nvSpPr>
          <p:cNvPr id="5" name="Title 4">
            <a:extLst>
              <a:ext uri="{FF2B5EF4-FFF2-40B4-BE49-F238E27FC236}">
                <a16:creationId xmlns:a16="http://schemas.microsoft.com/office/drawing/2014/main" id="{DB4C0BFB-F876-7B4B-BCBC-FC58AE48CE6C}"/>
              </a:ext>
            </a:extLst>
          </p:cNvPr>
          <p:cNvSpPr>
            <a:spLocks noGrp="1"/>
          </p:cNvSpPr>
          <p:nvPr>
            <p:ph type="title"/>
          </p:nvPr>
        </p:nvSpPr>
        <p:spPr/>
        <p:txBody>
          <a:bodyPr/>
          <a:lstStyle/>
          <a:p>
            <a:r>
              <a:rPr lang="en-GB" dirty="0"/>
              <a:t>Select the most relevant Smart Insights toolkits </a:t>
            </a:r>
          </a:p>
        </p:txBody>
      </p:sp>
      <p:sp>
        <p:nvSpPr>
          <p:cNvPr id="2" name="TextBox 1">
            <a:extLst>
              <a:ext uri="{FF2B5EF4-FFF2-40B4-BE49-F238E27FC236}">
                <a16:creationId xmlns:a16="http://schemas.microsoft.com/office/drawing/2014/main" id="{EF28F573-519E-7918-13BD-2247657DEB19}"/>
              </a:ext>
            </a:extLst>
          </p:cNvPr>
          <p:cNvSpPr txBox="1"/>
          <p:nvPr/>
        </p:nvSpPr>
        <p:spPr>
          <a:xfrm>
            <a:off x="7397696" y="6488668"/>
            <a:ext cx="4174091" cy="369332"/>
          </a:xfrm>
          <a:prstGeom prst="rect">
            <a:avLst/>
          </a:prstGeom>
          <a:noFill/>
        </p:spPr>
        <p:txBody>
          <a:bodyPr wrap="none" rtlCol="0">
            <a:spAutoFit/>
          </a:bodyPr>
          <a:lstStyle/>
          <a:p>
            <a:r>
              <a:rPr lang="en-US" dirty="0">
                <a:hlinkClick r:id="rId3"/>
              </a:rPr>
              <a:t>See all Toolkits included with membership </a:t>
            </a:r>
            <a:endParaRPr lang="en-US" dirty="0"/>
          </a:p>
        </p:txBody>
      </p:sp>
    </p:spTree>
    <p:extLst>
      <p:ext uri="{BB962C8B-B14F-4D97-AF65-F5344CB8AC3E}">
        <p14:creationId xmlns:p14="http://schemas.microsoft.com/office/powerpoint/2010/main" val="30170691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05281" y="694946"/>
            <a:ext cx="9652000" cy="577900"/>
          </a:xfrm>
        </p:spPr>
        <p:txBody>
          <a:bodyPr/>
          <a:lstStyle/>
          <a:p>
            <a:r>
              <a:rPr lang="en-US" sz="3840" dirty="0"/>
              <a:t>25 key RACE activities - visual priority scorecard</a:t>
            </a:r>
          </a:p>
        </p:txBody>
      </p:sp>
      <p:sp>
        <p:nvSpPr>
          <p:cNvPr id="5" name="TextBox 4">
            <a:extLst>
              <a:ext uri="{FF2B5EF4-FFF2-40B4-BE49-F238E27FC236}">
                <a16:creationId xmlns:a16="http://schemas.microsoft.com/office/drawing/2014/main" id="{0FEE8D74-8E82-3B46-9E97-C8196D8A6B9E}"/>
              </a:ext>
            </a:extLst>
          </p:cNvPr>
          <p:cNvSpPr txBox="1"/>
          <p:nvPr/>
        </p:nvSpPr>
        <p:spPr>
          <a:xfrm>
            <a:off x="272290" y="5873973"/>
            <a:ext cx="11623039" cy="867930"/>
          </a:xfrm>
          <a:prstGeom prst="rect">
            <a:avLst/>
          </a:prstGeom>
          <a:solidFill>
            <a:schemeClr val="bg1">
              <a:lumMod val="95000"/>
            </a:schemeClr>
          </a:solidFill>
        </p:spPr>
        <p:txBody>
          <a:bodyPr wrap="square" rtlCol="0">
            <a:spAutoFit/>
          </a:bodyPr>
          <a:lstStyle/>
          <a:p>
            <a:r>
              <a:rPr lang="en-US" sz="1680" dirty="0"/>
              <a:t>You can use this visual summary across RACE to present where skills can be improved.</a:t>
            </a:r>
            <a:br>
              <a:rPr lang="en-US" sz="1680" dirty="0"/>
            </a:br>
            <a:endParaRPr lang="en-US" sz="1680" dirty="0"/>
          </a:p>
          <a:p>
            <a:r>
              <a:rPr lang="en-US" sz="1680" b="1" dirty="0"/>
              <a:t>Key:</a:t>
            </a:r>
            <a:r>
              <a:rPr lang="en-US" sz="1680" dirty="0"/>
              <a:t> NPS = Net Promoter Score. VQVC = Volume, Quality, Value, Cost measures. MoM/Y = Month on month or year</a:t>
            </a:r>
          </a:p>
        </p:txBody>
      </p:sp>
      <p:sp>
        <p:nvSpPr>
          <p:cNvPr id="2" name="Pentagon 1">
            <a:extLst>
              <a:ext uri="{FF2B5EF4-FFF2-40B4-BE49-F238E27FC236}">
                <a16:creationId xmlns:a16="http://schemas.microsoft.com/office/drawing/2014/main" id="{A0493217-3E69-29C6-A6C1-5DE1F60EB3B6}"/>
              </a:ext>
            </a:extLst>
          </p:cNvPr>
          <p:cNvSpPr/>
          <p:nvPr/>
        </p:nvSpPr>
        <p:spPr bwMode="auto">
          <a:xfrm>
            <a:off x="1933545" y="1421327"/>
            <a:ext cx="1934677" cy="577516"/>
          </a:xfrm>
          <a:prstGeom prst="homePlate">
            <a:avLst/>
          </a:prstGeom>
          <a:solidFill>
            <a:schemeClr val="tx2"/>
          </a:solidFill>
          <a:ln w="25400" cap="flat" cmpd="sng" algn="ctr">
            <a:noFill/>
            <a:prstDash val="solid"/>
            <a:round/>
            <a:headEnd type="none" w="med" len="med"/>
            <a:tailEnd type="none" w="med" len="med"/>
          </a:ln>
          <a:effectLst/>
        </p:spPr>
        <p:txBody>
          <a:bodyPr vert="horz" wrap="square" lIns="109728" tIns="54864" rIns="109728" bIns="54864" numCol="1" rtlCol="0" anchor="ctr" anchorCtr="0" compatLnSpc="1">
            <a:prstTxWarp prst="textNoShape">
              <a:avLst/>
            </a:prstTxWarp>
          </a:bodyPr>
          <a:lstStyle/>
          <a:p>
            <a:pPr algn="ctr" defTabSz="1097280" fontAlgn="base">
              <a:spcBef>
                <a:spcPct val="0"/>
              </a:spcBef>
              <a:spcAft>
                <a:spcPct val="0"/>
              </a:spcAft>
            </a:pPr>
            <a:r>
              <a:rPr lang="en-US" sz="1320" b="1" dirty="0">
                <a:solidFill>
                  <a:schemeClr val="bg1"/>
                </a:solidFill>
                <a:latin typeface="Calibri" panose="020F0502020204030204" pitchFamily="34" charset="0"/>
                <a:ea typeface="ヒラギノ角ゴ ProN W3" charset="-128"/>
                <a:cs typeface="Calibri" panose="020F0502020204030204" pitchFamily="34" charset="0"/>
                <a:sym typeface="Gill Sans" charset="0"/>
              </a:rPr>
              <a:t>Plan</a:t>
            </a:r>
          </a:p>
          <a:p>
            <a:pPr algn="ctr" defTabSz="1097280" fontAlgn="base">
              <a:spcBef>
                <a:spcPct val="0"/>
              </a:spcBef>
              <a:spcAft>
                <a:spcPct val="0"/>
              </a:spcAft>
            </a:pPr>
            <a:r>
              <a:rPr lang="en-US" sz="1320" dirty="0">
                <a:solidFill>
                  <a:schemeClr val="bg1"/>
                </a:solidFill>
                <a:latin typeface="Calibri" panose="020F0502020204030204" pitchFamily="34" charset="0"/>
                <a:ea typeface="ヒラギノ角ゴ ProN W3" charset="-128"/>
                <a:cs typeface="Calibri" panose="020F0502020204030204" pitchFamily="34" charset="0"/>
                <a:sym typeface="Gill Sans" charset="0"/>
              </a:rPr>
              <a:t>Strategy and planning</a:t>
            </a:r>
            <a:endParaRPr lang="en-US" sz="1440" dirty="0">
              <a:solidFill>
                <a:schemeClr val="bg1"/>
              </a:solidFill>
              <a:latin typeface="Calibri" panose="020F0502020204030204" pitchFamily="34" charset="0"/>
              <a:ea typeface="ヒラギノ角ゴ ProN W3" charset="-128"/>
              <a:cs typeface="Calibri" panose="020F0502020204030204" pitchFamily="34" charset="0"/>
              <a:sym typeface="Gill Sans" charset="0"/>
            </a:endParaRPr>
          </a:p>
        </p:txBody>
      </p:sp>
      <p:sp>
        <p:nvSpPr>
          <p:cNvPr id="3" name="Chevron 2">
            <a:extLst>
              <a:ext uri="{FF2B5EF4-FFF2-40B4-BE49-F238E27FC236}">
                <a16:creationId xmlns:a16="http://schemas.microsoft.com/office/drawing/2014/main" id="{2ACBE009-3E4F-CB86-6EA4-0A380C12E706}"/>
              </a:ext>
            </a:extLst>
          </p:cNvPr>
          <p:cNvSpPr/>
          <p:nvPr/>
        </p:nvSpPr>
        <p:spPr bwMode="auto">
          <a:xfrm>
            <a:off x="5276719" y="1421327"/>
            <a:ext cx="1934677" cy="577516"/>
          </a:xfrm>
          <a:prstGeom prst="chevron">
            <a:avLst/>
          </a:prstGeom>
          <a:solidFill>
            <a:schemeClr val="accent3"/>
          </a:solidFill>
          <a:ln w="25400" cap="flat" cmpd="sng" algn="ctr">
            <a:noFill/>
            <a:prstDash val="solid"/>
            <a:round/>
            <a:headEnd type="none" w="med" len="med"/>
            <a:tailEnd type="none" w="med" len="med"/>
          </a:ln>
          <a:effectLst/>
        </p:spPr>
        <p:txBody>
          <a:bodyPr vert="horz" wrap="square" lIns="109728" tIns="54864" rIns="109728" bIns="54864" numCol="1" rtlCol="0" anchor="ctr" anchorCtr="0" compatLnSpc="1">
            <a:prstTxWarp prst="textNoShape">
              <a:avLst/>
            </a:prstTxWarp>
          </a:bodyPr>
          <a:lstStyle/>
          <a:p>
            <a:pPr algn="ctr" defTabSz="1097280" fontAlgn="base">
              <a:spcBef>
                <a:spcPct val="0"/>
              </a:spcBef>
              <a:spcAft>
                <a:spcPct val="0"/>
              </a:spcAft>
            </a:pPr>
            <a:r>
              <a:rPr lang="en-US" sz="1320" b="1" dirty="0">
                <a:solidFill>
                  <a:schemeClr val="bg1"/>
                </a:solidFill>
                <a:latin typeface="Calibri" panose="020F0502020204030204" pitchFamily="34" charset="0"/>
                <a:ea typeface="ヒラギノ角ゴ ProN W3" charset="-128"/>
                <a:cs typeface="Calibri" panose="020F0502020204030204" pitchFamily="34" charset="0"/>
                <a:sym typeface="Gill Sans" charset="0"/>
              </a:rPr>
              <a:t>Act </a:t>
            </a:r>
          </a:p>
          <a:p>
            <a:pPr algn="ctr" defTabSz="1097280" fontAlgn="base">
              <a:spcBef>
                <a:spcPct val="0"/>
              </a:spcBef>
              <a:spcAft>
                <a:spcPct val="0"/>
              </a:spcAft>
            </a:pPr>
            <a:r>
              <a:rPr lang="en-US" sz="1320" dirty="0">
                <a:solidFill>
                  <a:schemeClr val="bg1"/>
                </a:solidFill>
                <a:latin typeface="Calibri" panose="020F0502020204030204" pitchFamily="34" charset="0"/>
                <a:ea typeface="ヒラギノ角ゴ ProN W3" charset="-128"/>
                <a:cs typeface="Calibri" panose="020F0502020204030204" pitchFamily="34" charset="0"/>
                <a:sym typeface="Gill Sans" charset="0"/>
              </a:rPr>
              <a:t>Cust research</a:t>
            </a:r>
          </a:p>
        </p:txBody>
      </p:sp>
      <p:sp>
        <p:nvSpPr>
          <p:cNvPr id="7" name="Chevron 6">
            <a:extLst>
              <a:ext uri="{FF2B5EF4-FFF2-40B4-BE49-F238E27FC236}">
                <a16:creationId xmlns:a16="http://schemas.microsoft.com/office/drawing/2014/main" id="{E6B80078-4FBE-497B-EDE3-0A072BBB6E3E}"/>
              </a:ext>
            </a:extLst>
          </p:cNvPr>
          <p:cNvSpPr/>
          <p:nvPr/>
        </p:nvSpPr>
        <p:spPr bwMode="auto">
          <a:xfrm>
            <a:off x="6946702" y="1421327"/>
            <a:ext cx="1934677" cy="577516"/>
          </a:xfrm>
          <a:prstGeom prst="chevron">
            <a:avLst/>
          </a:prstGeom>
          <a:solidFill>
            <a:schemeClr val="accent4"/>
          </a:solidFill>
          <a:ln w="25400" cap="flat" cmpd="sng" algn="ctr">
            <a:noFill/>
            <a:prstDash val="solid"/>
            <a:round/>
            <a:headEnd type="none" w="med" len="med"/>
            <a:tailEnd type="none" w="med" len="med"/>
          </a:ln>
          <a:effectLst/>
        </p:spPr>
        <p:txBody>
          <a:bodyPr vert="horz" wrap="square" lIns="109728" tIns="54864" rIns="109728" bIns="54864" numCol="1" rtlCol="0" anchor="ctr" anchorCtr="0" compatLnSpc="1">
            <a:prstTxWarp prst="textNoShape">
              <a:avLst/>
            </a:prstTxWarp>
          </a:bodyPr>
          <a:lstStyle/>
          <a:p>
            <a:pPr algn="ctr" defTabSz="1097280" fontAlgn="base">
              <a:spcBef>
                <a:spcPct val="0"/>
              </a:spcBef>
              <a:spcAft>
                <a:spcPct val="0"/>
              </a:spcAft>
            </a:pPr>
            <a:r>
              <a:rPr lang="en-US" sz="1320" b="1" dirty="0">
                <a:solidFill>
                  <a:schemeClr val="bg1"/>
                </a:solidFill>
                <a:latin typeface="Calibri" panose="020F0502020204030204" pitchFamily="34" charset="0"/>
                <a:ea typeface="ヒラギノ角ゴ ProN W3" charset="-128"/>
                <a:cs typeface="Calibri" panose="020F0502020204030204" pitchFamily="34" charset="0"/>
                <a:sym typeface="Gill Sans" charset="0"/>
              </a:rPr>
              <a:t>Convert </a:t>
            </a:r>
          </a:p>
          <a:p>
            <a:pPr algn="ctr" defTabSz="1097280" fontAlgn="base">
              <a:spcBef>
                <a:spcPct val="0"/>
              </a:spcBef>
              <a:spcAft>
                <a:spcPct val="0"/>
              </a:spcAft>
            </a:pPr>
            <a:r>
              <a:rPr lang="en-US" sz="1320" dirty="0">
                <a:solidFill>
                  <a:schemeClr val="bg1"/>
                </a:solidFill>
                <a:latin typeface="Calibri" panose="020F0502020204030204" pitchFamily="34" charset="0"/>
                <a:ea typeface="ヒラギノ角ゴ ProN W3" charset="-128"/>
                <a:cs typeface="Calibri" panose="020F0502020204030204" pitchFamily="34" charset="0"/>
                <a:sym typeface="Gill Sans" charset="0"/>
              </a:rPr>
              <a:t>Cust purchase</a:t>
            </a:r>
          </a:p>
        </p:txBody>
      </p:sp>
      <p:sp>
        <p:nvSpPr>
          <p:cNvPr id="8" name="Chevron 7">
            <a:extLst>
              <a:ext uri="{FF2B5EF4-FFF2-40B4-BE49-F238E27FC236}">
                <a16:creationId xmlns:a16="http://schemas.microsoft.com/office/drawing/2014/main" id="{2F517937-94D4-C92F-D640-3D32D329EDA9}"/>
              </a:ext>
            </a:extLst>
          </p:cNvPr>
          <p:cNvSpPr/>
          <p:nvPr/>
        </p:nvSpPr>
        <p:spPr bwMode="auto">
          <a:xfrm>
            <a:off x="8607060" y="1421327"/>
            <a:ext cx="1934677" cy="577516"/>
          </a:xfrm>
          <a:prstGeom prst="chevron">
            <a:avLst/>
          </a:prstGeom>
          <a:solidFill>
            <a:srgbClr val="EBD609"/>
          </a:solidFill>
          <a:ln w="25400" cap="flat" cmpd="sng" algn="ctr">
            <a:noFill/>
            <a:prstDash val="solid"/>
            <a:round/>
            <a:headEnd type="none" w="med" len="med"/>
            <a:tailEnd type="none" w="med" len="med"/>
          </a:ln>
          <a:effectLst/>
        </p:spPr>
        <p:txBody>
          <a:bodyPr vert="horz" wrap="square" lIns="109728" tIns="54864" rIns="109728" bIns="54864" numCol="1" rtlCol="0" anchor="ctr" anchorCtr="0" compatLnSpc="1">
            <a:prstTxWarp prst="textNoShape">
              <a:avLst/>
            </a:prstTxWarp>
          </a:bodyPr>
          <a:lstStyle/>
          <a:p>
            <a:pPr algn="ctr" defTabSz="1097280" fontAlgn="base">
              <a:spcBef>
                <a:spcPct val="0"/>
              </a:spcBef>
              <a:spcAft>
                <a:spcPct val="0"/>
              </a:spcAft>
            </a:pPr>
            <a:r>
              <a:rPr lang="en-US" sz="1320" b="1" dirty="0">
                <a:solidFill>
                  <a:schemeClr val="bg1"/>
                </a:solidFill>
                <a:latin typeface="Calibri" panose="020F0502020204030204" pitchFamily="34" charset="0"/>
                <a:ea typeface="ヒラギノ角ゴ ProN W3" charset="-128"/>
                <a:cs typeface="Calibri" panose="020F0502020204030204" pitchFamily="34" charset="0"/>
                <a:sym typeface="Gill Sans" charset="0"/>
              </a:rPr>
              <a:t>Engage</a:t>
            </a:r>
          </a:p>
          <a:p>
            <a:pPr algn="ctr" defTabSz="1097280" fontAlgn="base">
              <a:spcBef>
                <a:spcPct val="0"/>
              </a:spcBef>
              <a:spcAft>
                <a:spcPct val="0"/>
              </a:spcAft>
            </a:pPr>
            <a:r>
              <a:rPr lang="en-US" sz="1320" dirty="0">
                <a:solidFill>
                  <a:schemeClr val="bg1"/>
                </a:solidFill>
                <a:latin typeface="Calibri" panose="020F0502020204030204" pitchFamily="34" charset="0"/>
                <a:ea typeface="ヒラギノ角ゴ ProN W3" charset="-128"/>
                <a:cs typeface="Calibri" panose="020F0502020204030204" pitchFamily="34" charset="0"/>
                <a:sym typeface="Gill Sans" charset="0"/>
              </a:rPr>
              <a:t>Cust service</a:t>
            </a:r>
          </a:p>
        </p:txBody>
      </p:sp>
      <p:sp>
        <p:nvSpPr>
          <p:cNvPr id="9" name="TextBox 8">
            <a:extLst>
              <a:ext uri="{FF2B5EF4-FFF2-40B4-BE49-F238E27FC236}">
                <a16:creationId xmlns:a16="http://schemas.microsoft.com/office/drawing/2014/main" id="{3E60D5C3-2AE9-4DB2-01CC-80BEC8C0EA1D}"/>
              </a:ext>
            </a:extLst>
          </p:cNvPr>
          <p:cNvSpPr txBox="1"/>
          <p:nvPr/>
        </p:nvSpPr>
        <p:spPr>
          <a:xfrm>
            <a:off x="288995" y="3175015"/>
            <a:ext cx="1453538" cy="1089529"/>
          </a:xfrm>
          <a:prstGeom prst="rect">
            <a:avLst/>
          </a:prstGeom>
          <a:noFill/>
        </p:spPr>
        <p:txBody>
          <a:bodyPr wrap="none" rtlCol="0">
            <a:spAutoFit/>
          </a:bodyPr>
          <a:lstStyle/>
          <a:p>
            <a:pPr algn="ctr"/>
            <a:r>
              <a:rPr lang="en-US" sz="2160" dirty="0">
                <a:latin typeface="Calibri" panose="020F0502020204030204" pitchFamily="34" charset="0"/>
                <a:cs typeface="Calibri" panose="020F0502020204030204" pitchFamily="34" charset="0"/>
              </a:rPr>
              <a:t>Lifecycle</a:t>
            </a:r>
            <a:br>
              <a:rPr lang="en-US" sz="2160" dirty="0">
                <a:latin typeface="Calibri" panose="020F0502020204030204" pitchFamily="34" charset="0"/>
                <a:cs typeface="Calibri" panose="020F0502020204030204" pitchFamily="34" charset="0"/>
              </a:rPr>
            </a:br>
            <a:r>
              <a:rPr lang="en-US" sz="2160" dirty="0">
                <a:latin typeface="Calibri" panose="020F0502020204030204" pitchFamily="34" charset="0"/>
                <a:cs typeface="Calibri" panose="020F0502020204030204" pitchFamily="34" charset="0"/>
              </a:rPr>
              <a:t>marketing</a:t>
            </a:r>
          </a:p>
          <a:p>
            <a:pPr algn="ctr"/>
            <a:r>
              <a:rPr lang="en-US" sz="2160" dirty="0">
                <a:latin typeface="Calibri" panose="020F0502020204030204" pitchFamily="34" charset="0"/>
                <a:cs typeface="Calibri" panose="020F0502020204030204" pitchFamily="34" charset="0"/>
              </a:rPr>
              <a:t>capabilities</a:t>
            </a:r>
          </a:p>
        </p:txBody>
      </p:sp>
      <p:sp>
        <p:nvSpPr>
          <p:cNvPr id="10" name="Rectangle 9">
            <a:extLst>
              <a:ext uri="{FF2B5EF4-FFF2-40B4-BE49-F238E27FC236}">
                <a16:creationId xmlns:a16="http://schemas.microsoft.com/office/drawing/2014/main" id="{254E3283-4A2D-97FB-39ED-26E06F656342}"/>
              </a:ext>
            </a:extLst>
          </p:cNvPr>
          <p:cNvSpPr/>
          <p:nvPr/>
        </p:nvSpPr>
        <p:spPr bwMode="auto">
          <a:xfrm>
            <a:off x="3697413" y="2844518"/>
            <a:ext cx="1608920" cy="675516"/>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Search marketing</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Gap analysis</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Search strategy</a:t>
            </a:r>
          </a:p>
        </p:txBody>
      </p:sp>
      <p:sp>
        <p:nvSpPr>
          <p:cNvPr id="11" name="Rectangle 10">
            <a:extLst>
              <a:ext uri="{FF2B5EF4-FFF2-40B4-BE49-F238E27FC236}">
                <a16:creationId xmlns:a16="http://schemas.microsoft.com/office/drawing/2014/main" id="{28C62578-2DB6-B8C4-6673-D91F52ADB0E6}"/>
              </a:ext>
            </a:extLst>
          </p:cNvPr>
          <p:cNvSpPr/>
          <p:nvPr/>
        </p:nvSpPr>
        <p:spPr bwMode="auto">
          <a:xfrm>
            <a:off x="5353450" y="3565355"/>
            <a:ext cx="1620224" cy="675516"/>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Content marketing:</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Content audit</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Content strategy</a:t>
            </a:r>
          </a:p>
        </p:txBody>
      </p:sp>
      <p:sp>
        <p:nvSpPr>
          <p:cNvPr id="12" name="Rectangle 11">
            <a:extLst>
              <a:ext uri="{FF2B5EF4-FFF2-40B4-BE49-F238E27FC236}">
                <a16:creationId xmlns:a16="http://schemas.microsoft.com/office/drawing/2014/main" id="{6DD84757-EC0B-99DB-5A6B-E578774C9FD9}"/>
              </a:ext>
            </a:extLst>
          </p:cNvPr>
          <p:cNvSpPr/>
          <p:nvPr/>
        </p:nvSpPr>
        <p:spPr bwMode="auto">
          <a:xfrm>
            <a:off x="7037124" y="2111369"/>
            <a:ext cx="1608919" cy="660595"/>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Lead nurture </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Contact strategy</a:t>
            </a:r>
          </a:p>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KPIs</a:t>
            </a: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 MQL conversion</a:t>
            </a:r>
          </a:p>
        </p:txBody>
      </p:sp>
      <p:sp>
        <p:nvSpPr>
          <p:cNvPr id="13" name="Rectangle 12">
            <a:extLst>
              <a:ext uri="{FF2B5EF4-FFF2-40B4-BE49-F238E27FC236}">
                <a16:creationId xmlns:a16="http://schemas.microsoft.com/office/drawing/2014/main" id="{2BA1ED77-0033-90D3-2665-186D6D98CAE0}"/>
              </a:ext>
            </a:extLst>
          </p:cNvPr>
          <p:cNvSpPr/>
          <p:nvPr/>
        </p:nvSpPr>
        <p:spPr bwMode="auto">
          <a:xfrm>
            <a:off x="3681417" y="2094934"/>
            <a:ext cx="1608919" cy="682436"/>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Media review</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VQVC MoM/Y analysis</a:t>
            </a:r>
          </a:p>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KPIs</a:t>
            </a: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 Share, CPA </a:t>
            </a:r>
          </a:p>
        </p:txBody>
      </p:sp>
      <p:sp>
        <p:nvSpPr>
          <p:cNvPr id="14" name="Rectangle 13">
            <a:extLst>
              <a:ext uri="{FF2B5EF4-FFF2-40B4-BE49-F238E27FC236}">
                <a16:creationId xmlns:a16="http://schemas.microsoft.com/office/drawing/2014/main" id="{6243B8B1-CB42-A0C6-B6AF-68F142EF98CC}"/>
              </a:ext>
            </a:extLst>
          </p:cNvPr>
          <p:cNvSpPr/>
          <p:nvPr/>
        </p:nvSpPr>
        <p:spPr bwMode="auto">
          <a:xfrm>
            <a:off x="5353450" y="2094934"/>
            <a:ext cx="1608169" cy="675516"/>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Customer journey</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VQVC analysis</a:t>
            </a:r>
          </a:p>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KPIs</a:t>
            </a: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 Lead conversion</a:t>
            </a:r>
          </a:p>
        </p:txBody>
      </p:sp>
      <p:sp>
        <p:nvSpPr>
          <p:cNvPr id="15" name="Rectangle 14">
            <a:extLst>
              <a:ext uri="{FF2B5EF4-FFF2-40B4-BE49-F238E27FC236}">
                <a16:creationId xmlns:a16="http://schemas.microsoft.com/office/drawing/2014/main" id="{7038371E-E13F-BD07-A1E6-9DFEC9448EF7}"/>
              </a:ext>
            </a:extLst>
          </p:cNvPr>
          <p:cNvSpPr/>
          <p:nvPr/>
        </p:nvSpPr>
        <p:spPr bwMode="auto">
          <a:xfrm>
            <a:off x="8724107" y="2844717"/>
            <a:ext cx="1608919" cy="660595"/>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Customer experience</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Loyalty strategy</a:t>
            </a:r>
          </a:p>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KPIs</a:t>
            </a: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 Digital NPS</a:t>
            </a:r>
          </a:p>
        </p:txBody>
      </p:sp>
      <p:sp>
        <p:nvSpPr>
          <p:cNvPr id="16" name="Rectangle 15">
            <a:extLst>
              <a:ext uri="{FF2B5EF4-FFF2-40B4-BE49-F238E27FC236}">
                <a16:creationId xmlns:a16="http://schemas.microsoft.com/office/drawing/2014/main" id="{4340987A-F313-0867-D49D-0285BB8CCFEE}"/>
              </a:ext>
            </a:extLst>
          </p:cNvPr>
          <p:cNvSpPr/>
          <p:nvPr/>
        </p:nvSpPr>
        <p:spPr bwMode="auto">
          <a:xfrm>
            <a:off x="5364755" y="4308718"/>
            <a:ext cx="1608919" cy="623212"/>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Landing pages</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Engagement analysis</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Optimization plan</a:t>
            </a:r>
          </a:p>
        </p:txBody>
      </p:sp>
      <p:sp>
        <p:nvSpPr>
          <p:cNvPr id="17" name="Rectangle 16">
            <a:extLst>
              <a:ext uri="{FF2B5EF4-FFF2-40B4-BE49-F238E27FC236}">
                <a16:creationId xmlns:a16="http://schemas.microsoft.com/office/drawing/2014/main" id="{78FEA89E-B166-6C2E-C3EB-8FED8F173C05}"/>
              </a:ext>
            </a:extLst>
          </p:cNvPr>
          <p:cNvSpPr/>
          <p:nvPr/>
        </p:nvSpPr>
        <p:spPr bwMode="auto">
          <a:xfrm>
            <a:off x="5364755" y="2838768"/>
            <a:ext cx="1608919" cy="675517"/>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Audience profiling</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Lead analysis</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Profiling strategy</a:t>
            </a:r>
          </a:p>
        </p:txBody>
      </p:sp>
      <p:sp>
        <p:nvSpPr>
          <p:cNvPr id="18" name="Rectangle 17">
            <a:extLst>
              <a:ext uri="{FF2B5EF4-FFF2-40B4-BE49-F238E27FC236}">
                <a16:creationId xmlns:a16="http://schemas.microsoft.com/office/drawing/2014/main" id="{818A81B9-ED29-AB55-907B-495826BADEE5}"/>
              </a:ext>
            </a:extLst>
          </p:cNvPr>
          <p:cNvSpPr/>
          <p:nvPr/>
        </p:nvSpPr>
        <p:spPr bwMode="auto">
          <a:xfrm>
            <a:off x="7054207" y="5011744"/>
            <a:ext cx="1608919" cy="590416"/>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Multichannel selling</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Assisted selling</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Chatbot support</a:t>
            </a:r>
          </a:p>
        </p:txBody>
      </p:sp>
      <p:sp>
        <p:nvSpPr>
          <p:cNvPr id="19" name="Rectangle 18">
            <a:extLst>
              <a:ext uri="{FF2B5EF4-FFF2-40B4-BE49-F238E27FC236}">
                <a16:creationId xmlns:a16="http://schemas.microsoft.com/office/drawing/2014/main" id="{BE9BC8E2-D73D-0FE0-D2D1-1CB60C75F4C0}"/>
              </a:ext>
            </a:extLst>
          </p:cNvPr>
          <p:cNvSpPr/>
          <p:nvPr/>
        </p:nvSpPr>
        <p:spPr bwMode="auto">
          <a:xfrm>
            <a:off x="3697415" y="3558601"/>
            <a:ext cx="1608919" cy="675516"/>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Owned media</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Digital PR </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Social media</a:t>
            </a:r>
          </a:p>
        </p:txBody>
      </p:sp>
      <p:sp>
        <p:nvSpPr>
          <p:cNvPr id="20" name="Chevron 19">
            <a:extLst>
              <a:ext uri="{FF2B5EF4-FFF2-40B4-BE49-F238E27FC236}">
                <a16:creationId xmlns:a16="http://schemas.microsoft.com/office/drawing/2014/main" id="{B87860B1-D088-A899-BC96-1AEC3F309EF7}"/>
              </a:ext>
            </a:extLst>
          </p:cNvPr>
          <p:cNvSpPr/>
          <p:nvPr/>
        </p:nvSpPr>
        <p:spPr bwMode="auto">
          <a:xfrm>
            <a:off x="3605132" y="1416514"/>
            <a:ext cx="1934677" cy="577516"/>
          </a:xfrm>
          <a:prstGeom prst="chevron">
            <a:avLst/>
          </a:prstGeom>
          <a:solidFill>
            <a:schemeClr val="accent1"/>
          </a:solidFill>
          <a:ln w="25400" cap="flat" cmpd="sng" algn="ctr">
            <a:noFill/>
            <a:prstDash val="solid"/>
            <a:round/>
            <a:headEnd type="none" w="med" len="med"/>
            <a:tailEnd type="none" w="med" len="med"/>
          </a:ln>
          <a:effectLst/>
        </p:spPr>
        <p:txBody>
          <a:bodyPr vert="horz" wrap="square" lIns="109728" tIns="54864" rIns="109728" bIns="54864" numCol="1" rtlCol="0" anchor="ctr" anchorCtr="0" compatLnSpc="1">
            <a:prstTxWarp prst="textNoShape">
              <a:avLst/>
            </a:prstTxWarp>
          </a:bodyPr>
          <a:lstStyle/>
          <a:p>
            <a:pPr algn="ctr" defTabSz="1097280" fontAlgn="base">
              <a:spcBef>
                <a:spcPct val="0"/>
              </a:spcBef>
              <a:spcAft>
                <a:spcPct val="0"/>
              </a:spcAft>
            </a:pPr>
            <a:r>
              <a:rPr lang="en-US" sz="1320" b="1" dirty="0">
                <a:solidFill>
                  <a:schemeClr val="bg1"/>
                </a:solidFill>
                <a:latin typeface="Calibri" panose="020F0502020204030204" pitchFamily="34" charset="0"/>
                <a:ea typeface="ヒラギノ角ゴ ProN W3" charset="-128"/>
                <a:cs typeface="Calibri" panose="020F0502020204030204" pitchFamily="34" charset="0"/>
                <a:sym typeface="Gill Sans" charset="0"/>
              </a:rPr>
              <a:t>Reach </a:t>
            </a:r>
            <a:br>
              <a:rPr lang="en-US" sz="1320" b="1" dirty="0">
                <a:solidFill>
                  <a:schemeClr val="bg1"/>
                </a:solidFill>
                <a:latin typeface="Calibri" panose="020F0502020204030204" pitchFamily="34" charset="0"/>
                <a:ea typeface="ヒラギノ角ゴ ProN W3" charset="-128"/>
                <a:cs typeface="Calibri" panose="020F0502020204030204" pitchFamily="34" charset="0"/>
                <a:sym typeface="Gill Sans" charset="0"/>
              </a:rPr>
            </a:br>
            <a:r>
              <a:rPr lang="en-US" sz="1320" dirty="0">
                <a:solidFill>
                  <a:schemeClr val="bg1"/>
                </a:solidFill>
                <a:latin typeface="Calibri" panose="020F0502020204030204" pitchFamily="34" charset="0"/>
                <a:ea typeface="ヒラギノ角ゴ ProN W3" charset="-128"/>
                <a:cs typeface="Calibri" panose="020F0502020204030204" pitchFamily="34" charset="0"/>
                <a:sym typeface="Gill Sans" charset="0"/>
              </a:rPr>
              <a:t>Cust awareness</a:t>
            </a:r>
          </a:p>
        </p:txBody>
      </p:sp>
      <p:sp>
        <p:nvSpPr>
          <p:cNvPr id="21" name="Rectangle 20">
            <a:extLst>
              <a:ext uri="{FF2B5EF4-FFF2-40B4-BE49-F238E27FC236}">
                <a16:creationId xmlns:a16="http://schemas.microsoft.com/office/drawing/2014/main" id="{83913C2C-E842-D0E9-6C0B-2ADEB2CDDC69}"/>
              </a:ext>
            </a:extLst>
          </p:cNvPr>
          <p:cNvSpPr/>
          <p:nvPr/>
        </p:nvSpPr>
        <p:spPr bwMode="auto">
          <a:xfrm>
            <a:off x="1993378" y="2104721"/>
            <a:ext cx="1608920" cy="675516"/>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DM effectiveness</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Digital SWOT</a:t>
            </a:r>
          </a:p>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KPIs</a:t>
            </a: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 Market share</a:t>
            </a:r>
          </a:p>
        </p:txBody>
      </p:sp>
      <p:sp>
        <p:nvSpPr>
          <p:cNvPr id="22" name="Rectangle 21">
            <a:extLst>
              <a:ext uri="{FF2B5EF4-FFF2-40B4-BE49-F238E27FC236}">
                <a16:creationId xmlns:a16="http://schemas.microsoft.com/office/drawing/2014/main" id="{4E7C9202-79EF-3042-01DC-510C14004E50}"/>
              </a:ext>
            </a:extLst>
          </p:cNvPr>
          <p:cNvSpPr/>
          <p:nvPr/>
        </p:nvSpPr>
        <p:spPr bwMode="auto">
          <a:xfrm>
            <a:off x="2006138" y="2844519"/>
            <a:ext cx="1608920" cy="688326"/>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Vision and objectives</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Digital vision</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Actionable dashboard</a:t>
            </a:r>
          </a:p>
        </p:txBody>
      </p:sp>
      <p:sp>
        <p:nvSpPr>
          <p:cNvPr id="23" name="Rectangle 22">
            <a:extLst>
              <a:ext uri="{FF2B5EF4-FFF2-40B4-BE49-F238E27FC236}">
                <a16:creationId xmlns:a16="http://schemas.microsoft.com/office/drawing/2014/main" id="{97550507-AB8B-7889-1347-60BE91DFF9E5}"/>
              </a:ext>
            </a:extLst>
          </p:cNvPr>
          <p:cNvSpPr/>
          <p:nvPr/>
        </p:nvSpPr>
        <p:spPr bwMode="auto">
          <a:xfrm>
            <a:off x="2009378" y="3586120"/>
            <a:ext cx="1605680" cy="633986"/>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DM strategy</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AOP integration</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90-day planning</a:t>
            </a:r>
          </a:p>
        </p:txBody>
      </p:sp>
      <p:sp>
        <p:nvSpPr>
          <p:cNvPr id="24" name="Rectangle 23">
            <a:extLst>
              <a:ext uri="{FF2B5EF4-FFF2-40B4-BE49-F238E27FC236}">
                <a16:creationId xmlns:a16="http://schemas.microsoft.com/office/drawing/2014/main" id="{C61CDBC2-0561-0471-9532-1FDD6EEB3D71}"/>
              </a:ext>
            </a:extLst>
          </p:cNvPr>
          <p:cNvSpPr/>
          <p:nvPr/>
        </p:nvSpPr>
        <p:spPr bwMode="auto">
          <a:xfrm>
            <a:off x="2006138" y="4298359"/>
            <a:ext cx="1605680" cy="601226"/>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DM target marketing</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Persona mapping</a:t>
            </a:r>
            <a:b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b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Digital proposition</a:t>
            </a:r>
          </a:p>
        </p:txBody>
      </p:sp>
      <p:sp>
        <p:nvSpPr>
          <p:cNvPr id="25" name="Rectangle 24">
            <a:extLst>
              <a:ext uri="{FF2B5EF4-FFF2-40B4-BE49-F238E27FC236}">
                <a16:creationId xmlns:a16="http://schemas.microsoft.com/office/drawing/2014/main" id="{65D291A6-45F0-FDA1-5C12-D452386DA8E2}"/>
              </a:ext>
            </a:extLst>
          </p:cNvPr>
          <p:cNvSpPr/>
          <p:nvPr/>
        </p:nvSpPr>
        <p:spPr bwMode="auto">
          <a:xfrm>
            <a:off x="1993378" y="4977840"/>
            <a:ext cx="1646924" cy="624320"/>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Governance</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Process support</a:t>
            </a:r>
            <a:endPar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endParaRP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SLAs and NPS</a:t>
            </a:r>
          </a:p>
        </p:txBody>
      </p:sp>
      <p:sp>
        <p:nvSpPr>
          <p:cNvPr id="26" name="Rectangle 25">
            <a:extLst>
              <a:ext uri="{FF2B5EF4-FFF2-40B4-BE49-F238E27FC236}">
                <a16:creationId xmlns:a16="http://schemas.microsoft.com/office/drawing/2014/main" id="{510121C7-BF18-8DF5-D9CE-03B4565E75B8}"/>
              </a:ext>
            </a:extLst>
          </p:cNvPr>
          <p:cNvSpPr/>
          <p:nvPr/>
        </p:nvSpPr>
        <p:spPr bwMode="auto">
          <a:xfrm>
            <a:off x="7052793" y="4299699"/>
            <a:ext cx="1608919" cy="632231"/>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CRO</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CRO plan</a:t>
            </a:r>
            <a:endPar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endParaRP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90-day optimization</a:t>
            </a:r>
          </a:p>
        </p:txBody>
      </p:sp>
      <p:sp>
        <p:nvSpPr>
          <p:cNvPr id="27" name="Rectangle 26">
            <a:extLst>
              <a:ext uri="{FF2B5EF4-FFF2-40B4-BE49-F238E27FC236}">
                <a16:creationId xmlns:a16="http://schemas.microsoft.com/office/drawing/2014/main" id="{96D91CE9-C631-BF62-1459-3BED85F23CDE}"/>
              </a:ext>
            </a:extLst>
          </p:cNvPr>
          <p:cNvSpPr/>
          <p:nvPr/>
        </p:nvSpPr>
        <p:spPr bwMode="auto">
          <a:xfrm>
            <a:off x="5364755" y="5011744"/>
            <a:ext cx="1620226" cy="590416"/>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Campaign planning</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Campaign process</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90-day optimization</a:t>
            </a:r>
          </a:p>
        </p:txBody>
      </p:sp>
      <p:sp>
        <p:nvSpPr>
          <p:cNvPr id="28" name="Rectangle 27">
            <a:extLst>
              <a:ext uri="{FF2B5EF4-FFF2-40B4-BE49-F238E27FC236}">
                <a16:creationId xmlns:a16="http://schemas.microsoft.com/office/drawing/2014/main" id="{869DCDAB-4AEE-A9D7-F51E-1A0116D76D44}"/>
              </a:ext>
            </a:extLst>
          </p:cNvPr>
          <p:cNvSpPr/>
          <p:nvPr/>
        </p:nvSpPr>
        <p:spPr bwMode="auto">
          <a:xfrm>
            <a:off x="3697415" y="4299700"/>
            <a:ext cx="1608919" cy="627576"/>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Paid media</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Brand / Demand</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Paid social</a:t>
            </a:r>
          </a:p>
        </p:txBody>
      </p:sp>
      <p:sp>
        <p:nvSpPr>
          <p:cNvPr id="29" name="Rectangle 28">
            <a:extLst>
              <a:ext uri="{FF2B5EF4-FFF2-40B4-BE49-F238E27FC236}">
                <a16:creationId xmlns:a16="http://schemas.microsoft.com/office/drawing/2014/main" id="{40CF3F07-4AF2-4F0C-5053-FF271082CB58}"/>
              </a:ext>
            </a:extLst>
          </p:cNvPr>
          <p:cNvSpPr/>
          <p:nvPr/>
        </p:nvSpPr>
        <p:spPr bwMode="auto">
          <a:xfrm>
            <a:off x="3710990" y="4994424"/>
            <a:ext cx="1592921" cy="607736"/>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Acquisition plan</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Always-on plan</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90-day optimization</a:t>
            </a:r>
          </a:p>
        </p:txBody>
      </p:sp>
      <p:sp>
        <p:nvSpPr>
          <p:cNvPr id="30" name="Rectangle 29">
            <a:extLst>
              <a:ext uri="{FF2B5EF4-FFF2-40B4-BE49-F238E27FC236}">
                <a16:creationId xmlns:a16="http://schemas.microsoft.com/office/drawing/2014/main" id="{E4AD803F-FE0E-0D9B-7C66-BF587465D89F}"/>
              </a:ext>
            </a:extLst>
          </p:cNvPr>
          <p:cNvSpPr/>
          <p:nvPr/>
        </p:nvSpPr>
        <p:spPr bwMode="auto">
          <a:xfrm>
            <a:off x="7040181" y="2855448"/>
            <a:ext cx="1608919" cy="660595"/>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Buyer-support</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Customer self-</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service applications</a:t>
            </a:r>
          </a:p>
        </p:txBody>
      </p:sp>
      <p:sp>
        <p:nvSpPr>
          <p:cNvPr id="31" name="Rectangle 30">
            <a:extLst>
              <a:ext uri="{FF2B5EF4-FFF2-40B4-BE49-F238E27FC236}">
                <a16:creationId xmlns:a16="http://schemas.microsoft.com/office/drawing/2014/main" id="{2532F2C6-4CBC-0EE3-33FC-07367BFA7EBE}"/>
              </a:ext>
            </a:extLst>
          </p:cNvPr>
          <p:cNvSpPr/>
          <p:nvPr/>
        </p:nvSpPr>
        <p:spPr bwMode="auto">
          <a:xfrm>
            <a:off x="7052793" y="3570019"/>
            <a:ext cx="1608919" cy="649866"/>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Personalization</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Digital vision</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Actionable dashboard</a:t>
            </a:r>
          </a:p>
        </p:txBody>
      </p:sp>
      <p:sp>
        <p:nvSpPr>
          <p:cNvPr id="32" name="Rectangle 31">
            <a:extLst>
              <a:ext uri="{FF2B5EF4-FFF2-40B4-BE49-F238E27FC236}">
                <a16:creationId xmlns:a16="http://schemas.microsoft.com/office/drawing/2014/main" id="{B081F68E-1A76-B1C7-139C-CCEB0C13C4EC}"/>
              </a:ext>
            </a:extLst>
          </p:cNvPr>
          <p:cNvSpPr/>
          <p:nvPr/>
        </p:nvSpPr>
        <p:spPr bwMode="auto">
          <a:xfrm>
            <a:off x="8724107" y="3563255"/>
            <a:ext cx="1608919" cy="660595"/>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Customer service</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Web self-serve</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Chatbots</a:t>
            </a:r>
          </a:p>
        </p:txBody>
      </p:sp>
      <p:sp>
        <p:nvSpPr>
          <p:cNvPr id="33" name="Rectangle 32">
            <a:extLst>
              <a:ext uri="{FF2B5EF4-FFF2-40B4-BE49-F238E27FC236}">
                <a16:creationId xmlns:a16="http://schemas.microsoft.com/office/drawing/2014/main" id="{BB3BE541-8A11-4807-BC3A-DF8120F689FC}"/>
              </a:ext>
            </a:extLst>
          </p:cNvPr>
          <p:cNvSpPr/>
          <p:nvPr/>
        </p:nvSpPr>
        <p:spPr bwMode="auto">
          <a:xfrm>
            <a:off x="8721547" y="4288198"/>
            <a:ext cx="1608919" cy="660595"/>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Email marketing</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Contact strategy</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Newsletter/Solus</a:t>
            </a:r>
          </a:p>
        </p:txBody>
      </p:sp>
      <p:sp>
        <p:nvSpPr>
          <p:cNvPr id="34" name="Rectangle 33">
            <a:extLst>
              <a:ext uri="{FF2B5EF4-FFF2-40B4-BE49-F238E27FC236}">
                <a16:creationId xmlns:a16="http://schemas.microsoft.com/office/drawing/2014/main" id="{EEA6EE7C-7E83-A77A-92FA-759E7F740B90}"/>
              </a:ext>
            </a:extLst>
          </p:cNvPr>
          <p:cNvSpPr/>
          <p:nvPr/>
        </p:nvSpPr>
        <p:spPr bwMode="auto">
          <a:xfrm>
            <a:off x="8724107" y="5013998"/>
            <a:ext cx="1608919" cy="588161"/>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Social media</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Contact strategy</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Newsletter/Solus</a:t>
            </a:r>
          </a:p>
        </p:txBody>
      </p:sp>
      <p:sp>
        <p:nvSpPr>
          <p:cNvPr id="35" name="Rectangle 34">
            <a:extLst>
              <a:ext uri="{FF2B5EF4-FFF2-40B4-BE49-F238E27FC236}">
                <a16:creationId xmlns:a16="http://schemas.microsoft.com/office/drawing/2014/main" id="{52A9080E-9EE8-F5FF-7686-8BFF46EC1BCA}"/>
              </a:ext>
            </a:extLst>
          </p:cNvPr>
          <p:cNvSpPr/>
          <p:nvPr/>
        </p:nvSpPr>
        <p:spPr bwMode="auto">
          <a:xfrm>
            <a:off x="8721547" y="2119642"/>
            <a:ext cx="1608919" cy="660595"/>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t" anchorCtr="0" compatLnSpc="1">
            <a:prstTxWarp prst="textNoShape">
              <a:avLst/>
            </a:prstTxWarp>
          </a:bodyPr>
          <a:lstStyle/>
          <a:p>
            <a:pPr algn="ctr" defTabSz="1097280" fontAlgn="base">
              <a:spcBef>
                <a:spcPct val="0"/>
              </a:spcBef>
              <a:spcAft>
                <a:spcPct val="0"/>
              </a:spcAft>
            </a:pPr>
            <a:r>
              <a:rPr lang="en-US" sz="1200" b="1"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Customer onboarding</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Email and web messaging</a:t>
            </a:r>
          </a:p>
          <a:p>
            <a:pPr algn="ctr" defTabSz="1097280" fontAlgn="base">
              <a:spcBef>
                <a:spcPct val="0"/>
              </a:spcBef>
              <a:spcAft>
                <a:spcPct val="0"/>
              </a:spcAft>
            </a:pPr>
            <a:endPar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endParaRPr>
          </a:p>
        </p:txBody>
      </p:sp>
      <p:sp>
        <p:nvSpPr>
          <p:cNvPr id="36" name="Rectangle 35">
            <a:extLst>
              <a:ext uri="{FF2B5EF4-FFF2-40B4-BE49-F238E27FC236}">
                <a16:creationId xmlns:a16="http://schemas.microsoft.com/office/drawing/2014/main" id="{D0E0AFA3-12C1-FF66-4153-BBEA845B2A15}"/>
              </a:ext>
            </a:extLst>
          </p:cNvPr>
          <p:cNvSpPr/>
          <p:nvPr/>
        </p:nvSpPr>
        <p:spPr bwMode="auto">
          <a:xfrm>
            <a:off x="10493041" y="2147325"/>
            <a:ext cx="1608920" cy="623125"/>
          </a:xfrm>
          <a:prstGeom prst="rect">
            <a:avLst/>
          </a:prstGeom>
          <a:solidFill>
            <a:schemeClr val="accent6">
              <a:lumMod val="20000"/>
              <a:lumOff val="80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ctr" anchorCtr="0" compatLnSpc="1">
            <a:prstTxWarp prst="textNoShape">
              <a:avLst/>
            </a:prstTxWarp>
          </a:bodyPr>
          <a:lstStyle/>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Priority to </a:t>
            </a:r>
            <a:b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b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improve skills</a:t>
            </a:r>
          </a:p>
        </p:txBody>
      </p:sp>
      <p:sp>
        <p:nvSpPr>
          <p:cNvPr id="37" name="TextBox 36">
            <a:extLst>
              <a:ext uri="{FF2B5EF4-FFF2-40B4-BE49-F238E27FC236}">
                <a16:creationId xmlns:a16="http://schemas.microsoft.com/office/drawing/2014/main" id="{53A7B513-CBE8-C3AC-D969-3B5C29727FDB}"/>
              </a:ext>
            </a:extLst>
          </p:cNvPr>
          <p:cNvSpPr txBox="1"/>
          <p:nvPr/>
        </p:nvSpPr>
        <p:spPr>
          <a:xfrm>
            <a:off x="11004952" y="1698534"/>
            <a:ext cx="585096" cy="424732"/>
          </a:xfrm>
          <a:prstGeom prst="rect">
            <a:avLst/>
          </a:prstGeom>
          <a:noFill/>
        </p:spPr>
        <p:txBody>
          <a:bodyPr wrap="none" rtlCol="0">
            <a:spAutoFit/>
          </a:bodyPr>
          <a:lstStyle/>
          <a:p>
            <a:pPr algn="ctr"/>
            <a:r>
              <a:rPr lang="en-US" sz="2160" dirty="0">
                <a:latin typeface="Calibri" panose="020F0502020204030204" pitchFamily="34" charset="0"/>
                <a:cs typeface="Calibri" panose="020F0502020204030204" pitchFamily="34" charset="0"/>
              </a:rPr>
              <a:t>Key</a:t>
            </a:r>
          </a:p>
        </p:txBody>
      </p:sp>
      <p:sp>
        <p:nvSpPr>
          <p:cNvPr id="38" name="Rectangle 37">
            <a:extLst>
              <a:ext uri="{FF2B5EF4-FFF2-40B4-BE49-F238E27FC236}">
                <a16:creationId xmlns:a16="http://schemas.microsoft.com/office/drawing/2014/main" id="{3D947CF5-6D92-A820-BF5F-C82803FA13E4}"/>
              </a:ext>
            </a:extLst>
          </p:cNvPr>
          <p:cNvSpPr/>
          <p:nvPr/>
        </p:nvSpPr>
        <p:spPr bwMode="auto">
          <a:xfrm>
            <a:off x="10493041" y="2873323"/>
            <a:ext cx="1608920" cy="623125"/>
          </a:xfrm>
          <a:prstGeom prst="rect">
            <a:avLst/>
          </a:prstGeom>
          <a:solidFill>
            <a:schemeClr val="accent4">
              <a:lumMod val="20000"/>
              <a:lumOff val="80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ctr" anchorCtr="0" compatLnSpc="1">
            <a:prstTxWarp prst="textNoShape">
              <a:avLst/>
            </a:prstTxWarp>
          </a:bodyPr>
          <a:lstStyle/>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Potential to </a:t>
            </a:r>
            <a:b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b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improve skills</a:t>
            </a:r>
          </a:p>
        </p:txBody>
      </p:sp>
      <p:sp>
        <p:nvSpPr>
          <p:cNvPr id="39" name="Rectangle 38">
            <a:extLst>
              <a:ext uri="{FF2B5EF4-FFF2-40B4-BE49-F238E27FC236}">
                <a16:creationId xmlns:a16="http://schemas.microsoft.com/office/drawing/2014/main" id="{3712AEC6-6C40-CC6E-6CEE-F5B44419FD67}"/>
              </a:ext>
            </a:extLst>
          </p:cNvPr>
          <p:cNvSpPr/>
          <p:nvPr/>
        </p:nvSpPr>
        <p:spPr bwMode="auto">
          <a:xfrm>
            <a:off x="10493041" y="3599320"/>
            <a:ext cx="1608920" cy="623125"/>
          </a:xfrm>
          <a:prstGeom prst="rect">
            <a:avLst/>
          </a:prstGeom>
          <a:solidFill>
            <a:schemeClr val="accent3">
              <a:lumMod val="20000"/>
              <a:lumOff val="80000"/>
            </a:schemeClr>
          </a:solidFill>
          <a:ln w="6350" cap="flat" cmpd="sng" algn="ctr">
            <a:solidFill>
              <a:schemeClr val="bg1">
                <a:lumMod val="75000"/>
              </a:schemeClr>
            </a:solidFill>
            <a:prstDash val="solid"/>
            <a:round/>
            <a:headEnd type="none" w="med" len="med"/>
            <a:tailEnd type="none" w="med" len="med"/>
          </a:ln>
          <a:effectLst/>
        </p:spPr>
        <p:txBody>
          <a:bodyPr vert="horz" wrap="square" lIns="109728" tIns="54864" rIns="109728" bIns="54864" numCol="1" rtlCol="0" anchor="ctr" anchorCtr="0" compatLnSpc="1">
            <a:prstTxWarp prst="textNoShape">
              <a:avLst/>
            </a:prstTxWarp>
          </a:bodyPr>
          <a:lstStyle/>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Below average</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Capabilities</a:t>
            </a:r>
          </a:p>
          <a:p>
            <a:pPr algn="ctr" defTabSz="1097280" fontAlgn="base">
              <a:spcBef>
                <a:spcPct val="0"/>
              </a:spcBef>
              <a:spcAft>
                <a:spcPct val="0"/>
              </a:spcAft>
            </a:pPr>
            <a:r>
              <a:rPr lang="en-US" sz="1200" dirty="0">
                <a:solidFill>
                  <a:srgbClr val="000000"/>
                </a:solidFill>
                <a:latin typeface="Calibri" panose="020F0502020204030204" pitchFamily="34" charset="0"/>
                <a:ea typeface="ヒラギノ角ゴ ProN W3" charset="-128"/>
                <a:cs typeface="Calibri" panose="020F0502020204030204" pitchFamily="34" charset="0"/>
                <a:sym typeface="Gill Sans" charset="0"/>
              </a:rPr>
              <a:t>- priority</a:t>
            </a:r>
          </a:p>
        </p:txBody>
      </p:sp>
    </p:spTree>
    <p:extLst>
      <p:ext uri="{BB962C8B-B14F-4D97-AF65-F5344CB8AC3E}">
        <p14:creationId xmlns:p14="http://schemas.microsoft.com/office/powerpoint/2010/main" val="3811712495"/>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899E-B0B6-D34D-83D3-BD904D2F4525}"/>
              </a:ext>
            </a:extLst>
          </p:cNvPr>
          <p:cNvSpPr>
            <a:spLocks noGrp="1"/>
          </p:cNvSpPr>
          <p:nvPr>
            <p:ph type="title"/>
          </p:nvPr>
        </p:nvSpPr>
        <p:spPr/>
        <p:txBody>
          <a:bodyPr/>
          <a:lstStyle/>
          <a:p>
            <a:r>
              <a:rPr lang="en-GB" dirty="0"/>
              <a:t>Options</a:t>
            </a:r>
          </a:p>
        </p:txBody>
      </p:sp>
      <p:sp>
        <p:nvSpPr>
          <p:cNvPr id="3" name="Text Placeholder 2">
            <a:extLst>
              <a:ext uri="{FF2B5EF4-FFF2-40B4-BE49-F238E27FC236}">
                <a16:creationId xmlns:a16="http://schemas.microsoft.com/office/drawing/2014/main" id="{B54DA5C9-82EA-AF47-AF8E-DF7AB80094FA}"/>
              </a:ext>
            </a:extLst>
          </p:cNvPr>
          <p:cNvSpPr>
            <a:spLocks noGrp="1"/>
          </p:cNvSpPr>
          <p:nvPr>
            <p:ph type="body" idx="1"/>
          </p:nvPr>
        </p:nvSpPr>
        <p:spPr>
          <a:xfrm>
            <a:off x="278531" y="1494699"/>
            <a:ext cx="11713596" cy="981511"/>
          </a:xfrm>
        </p:spPr>
        <p:txBody>
          <a:bodyPr/>
          <a:lstStyle/>
          <a:p>
            <a:r>
              <a:rPr lang="en-GB" sz="2000" dirty="0">
                <a:solidFill>
                  <a:schemeClr val="tx1"/>
                </a:solidFill>
              </a:rPr>
              <a:t>Using the questions on the previous slide, consider all of the possible options for reaching your developmental goals including training platforms, skills development sessions as well as coaching and mentoring. Also reference specific priority skills to acquire across RACE.</a:t>
            </a:r>
          </a:p>
        </p:txBody>
      </p:sp>
      <p:sp>
        <p:nvSpPr>
          <p:cNvPr id="4" name="Rectangle 3">
            <a:extLst>
              <a:ext uri="{FF2B5EF4-FFF2-40B4-BE49-F238E27FC236}">
                <a16:creationId xmlns:a16="http://schemas.microsoft.com/office/drawing/2014/main" id="{B561A4D1-55AC-F849-94D3-95ACE79F0AB7}"/>
              </a:ext>
            </a:extLst>
          </p:cNvPr>
          <p:cNvSpPr/>
          <p:nvPr/>
        </p:nvSpPr>
        <p:spPr>
          <a:xfrm>
            <a:off x="353961" y="2687461"/>
            <a:ext cx="11562736" cy="981511"/>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dirty="0">
                <a:solidFill>
                  <a:schemeClr val="tx1"/>
                </a:solidFill>
              </a:rPr>
              <a:t>Example: I need to learn more about other aspects of marketing other than email. I have read some books and watched videos but it would be great to have some expert resource that links it all together. I get a lot from webinars and listening to podcasts as I can watch them when I have time.</a:t>
            </a:r>
          </a:p>
        </p:txBody>
      </p:sp>
      <p:sp>
        <p:nvSpPr>
          <p:cNvPr id="5" name="Rectangle 4">
            <a:extLst>
              <a:ext uri="{FF2B5EF4-FFF2-40B4-BE49-F238E27FC236}">
                <a16:creationId xmlns:a16="http://schemas.microsoft.com/office/drawing/2014/main" id="{33A4271A-4D42-4F40-B837-43BD29F51C76}"/>
              </a:ext>
            </a:extLst>
          </p:cNvPr>
          <p:cNvSpPr/>
          <p:nvPr/>
        </p:nvSpPr>
        <p:spPr>
          <a:xfrm>
            <a:off x="353961" y="3880224"/>
            <a:ext cx="11562736" cy="2628732"/>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b="1" dirty="0">
                <a:solidFill>
                  <a:schemeClr val="tx1"/>
                </a:solidFill>
              </a:rPr>
              <a:t>Summary of my options…</a:t>
            </a:r>
          </a:p>
          <a:p>
            <a:endParaRPr lang="en-GB" dirty="0">
              <a:solidFill>
                <a:schemeClr val="tx1"/>
              </a:solidFill>
            </a:endParaRPr>
          </a:p>
          <a:p>
            <a:endParaRPr lang="en-GB" b="1" dirty="0">
              <a:solidFill>
                <a:schemeClr val="tx1"/>
              </a:solidFill>
            </a:endParaRPr>
          </a:p>
          <a:p>
            <a:endParaRPr lang="en-GB" b="1" dirty="0">
              <a:solidFill>
                <a:schemeClr val="tx1"/>
              </a:solidFill>
            </a:endParaRPr>
          </a:p>
          <a:p>
            <a:r>
              <a:rPr lang="en-GB" b="1" dirty="0">
                <a:solidFill>
                  <a:schemeClr val="tx1"/>
                </a:solidFill>
              </a:rPr>
              <a:t>List of priority digital marketing skills to acquire across RACE…</a:t>
            </a:r>
          </a:p>
          <a:p>
            <a:endParaRPr lang="en-GB" dirty="0">
              <a:solidFill>
                <a:schemeClr val="tx1"/>
              </a:solidFill>
            </a:endParaRPr>
          </a:p>
        </p:txBody>
      </p:sp>
    </p:spTree>
    <p:extLst>
      <p:ext uri="{BB962C8B-B14F-4D97-AF65-F5344CB8AC3E}">
        <p14:creationId xmlns:p14="http://schemas.microsoft.com/office/powerpoint/2010/main" val="22277518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9C094-7DE3-71E5-9FAE-991D374364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7CEC05-D5A6-464A-961C-B7EA00D8079F}"/>
              </a:ext>
            </a:extLst>
          </p:cNvPr>
          <p:cNvSpPr>
            <a:spLocks noGrp="1"/>
          </p:cNvSpPr>
          <p:nvPr>
            <p:ph type="title"/>
          </p:nvPr>
        </p:nvSpPr>
        <p:spPr/>
        <p:txBody>
          <a:bodyPr/>
          <a:lstStyle/>
          <a:p>
            <a:r>
              <a:rPr lang="en-US" dirty="0"/>
              <a:t>GROW: Way forward</a:t>
            </a:r>
          </a:p>
        </p:txBody>
      </p:sp>
      <p:sp>
        <p:nvSpPr>
          <p:cNvPr id="4" name="Text Placeholder 2">
            <a:extLst>
              <a:ext uri="{FF2B5EF4-FFF2-40B4-BE49-F238E27FC236}">
                <a16:creationId xmlns:a16="http://schemas.microsoft.com/office/drawing/2014/main" id="{63A14806-5832-5307-A5BA-E9A8C77993A1}"/>
              </a:ext>
            </a:extLst>
          </p:cNvPr>
          <p:cNvSpPr>
            <a:spLocks noGrp="1"/>
          </p:cNvSpPr>
          <p:nvPr>
            <p:ph type="body" idx="1"/>
          </p:nvPr>
        </p:nvSpPr>
        <p:spPr>
          <a:xfrm>
            <a:off x="1098385" y="3818036"/>
            <a:ext cx="10362800" cy="2572800"/>
          </a:xfrm>
        </p:spPr>
        <p:txBody>
          <a:bodyPr/>
          <a:lstStyle/>
          <a:p>
            <a:r>
              <a:rPr lang="en-US" i="1" dirty="0"/>
              <a:t>Aim</a:t>
            </a:r>
            <a:r>
              <a:rPr lang="en-US" dirty="0"/>
              <a:t>: Define a plan for how you move forward</a:t>
            </a:r>
            <a:br>
              <a:rPr lang="en-US" dirty="0"/>
            </a:br>
            <a:endParaRPr lang="en-US" dirty="0"/>
          </a:p>
          <a:p>
            <a:r>
              <a:rPr lang="en-US" i="1" dirty="0"/>
              <a:t>Tools to help you define your next steps</a:t>
            </a:r>
          </a:p>
          <a:p>
            <a:r>
              <a:rPr lang="en-US" i="1" dirty="0"/>
              <a:t>	List of questions for employees</a:t>
            </a:r>
            <a:br>
              <a:rPr lang="en-US" dirty="0"/>
            </a:br>
            <a:endParaRPr lang="en-US" dirty="0"/>
          </a:p>
        </p:txBody>
      </p:sp>
    </p:spTree>
    <p:extLst>
      <p:ext uri="{BB962C8B-B14F-4D97-AF65-F5344CB8AC3E}">
        <p14:creationId xmlns:p14="http://schemas.microsoft.com/office/powerpoint/2010/main" val="1278953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a:extLst>
              <a:ext uri="{FF2B5EF4-FFF2-40B4-BE49-F238E27FC236}">
                <a16:creationId xmlns:a16="http://schemas.microsoft.com/office/drawing/2014/main" id="{F006FAD3-8D58-D14B-A0A0-B5B1D215D526}"/>
              </a:ext>
            </a:extLst>
          </p:cNvPr>
          <p:cNvSpPr/>
          <p:nvPr/>
        </p:nvSpPr>
        <p:spPr>
          <a:xfrm>
            <a:off x="400930" y="1709530"/>
            <a:ext cx="5440512" cy="531255"/>
          </a:xfrm>
          <a:prstGeom prst="roundRect">
            <a:avLst/>
          </a:prstGeom>
          <a:solidFill>
            <a:sysClr val="window" lastClr="FFFFFF">
              <a:lumMod val="95000"/>
              <a:hueOff val="0"/>
              <a:satOff val="0"/>
              <a:lumOff val="0"/>
              <a:alphaOff val="0"/>
            </a:sysClr>
          </a:solidFill>
          <a:ln>
            <a:noFill/>
          </a:ln>
          <a:effectLst/>
        </p:spPr>
        <p:txBody>
          <a:bodyPr rtlCol="0" anchor="ctr"/>
          <a:lstStyle/>
          <a:p>
            <a:pPr algn="ctr"/>
            <a:r>
              <a:rPr lang="en-GB" dirty="0"/>
              <a:t>Questions for employee</a:t>
            </a:r>
          </a:p>
        </p:txBody>
      </p:sp>
      <p:sp>
        <p:nvSpPr>
          <p:cNvPr id="8" name="Rounded Rectangle 7">
            <a:extLst>
              <a:ext uri="{FF2B5EF4-FFF2-40B4-BE49-F238E27FC236}">
                <a16:creationId xmlns:a16="http://schemas.microsoft.com/office/drawing/2014/main" id="{18D096B4-F492-9A46-962F-08E1185A98E0}"/>
              </a:ext>
            </a:extLst>
          </p:cNvPr>
          <p:cNvSpPr/>
          <p:nvPr/>
        </p:nvSpPr>
        <p:spPr>
          <a:xfrm>
            <a:off x="6350559" y="1709530"/>
            <a:ext cx="5440512" cy="531255"/>
          </a:xfrm>
          <a:prstGeom prst="roundRect">
            <a:avLst/>
          </a:prstGeom>
          <a:solidFill>
            <a:schemeClr val="bg2">
              <a:lumMod val="90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solidFill>
                  <a:sysClr val="windowText" lastClr="000000"/>
                </a:solidFill>
              </a:rPr>
              <a:t>Reality check</a:t>
            </a:r>
          </a:p>
        </p:txBody>
      </p:sp>
      <p:sp>
        <p:nvSpPr>
          <p:cNvPr id="9" name="Title 8">
            <a:extLst>
              <a:ext uri="{FF2B5EF4-FFF2-40B4-BE49-F238E27FC236}">
                <a16:creationId xmlns:a16="http://schemas.microsoft.com/office/drawing/2014/main" id="{10A8E953-7465-DF45-BA1D-092244AB4C7D}"/>
              </a:ext>
            </a:extLst>
          </p:cNvPr>
          <p:cNvSpPr>
            <a:spLocks noGrp="1"/>
          </p:cNvSpPr>
          <p:nvPr>
            <p:ph type="title"/>
          </p:nvPr>
        </p:nvSpPr>
        <p:spPr/>
        <p:txBody>
          <a:bodyPr/>
          <a:lstStyle/>
          <a:p>
            <a:r>
              <a:rPr lang="en-GB" dirty="0"/>
              <a:t>Way forward: What action can you take?</a:t>
            </a:r>
          </a:p>
        </p:txBody>
      </p:sp>
      <p:sp>
        <p:nvSpPr>
          <p:cNvPr id="10" name="Rounded Rectangle 9">
            <a:extLst>
              <a:ext uri="{FF2B5EF4-FFF2-40B4-BE49-F238E27FC236}">
                <a16:creationId xmlns:a16="http://schemas.microsoft.com/office/drawing/2014/main" id="{1F7C2812-C59E-334C-BB05-27F3BA6E69A5}"/>
              </a:ext>
            </a:extLst>
          </p:cNvPr>
          <p:cNvSpPr/>
          <p:nvPr/>
        </p:nvSpPr>
        <p:spPr>
          <a:xfrm>
            <a:off x="400930" y="2361364"/>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r>
              <a:rPr lang="en-GB" sz="1600" dirty="0"/>
              <a:t>What do you think you need to do right now? </a:t>
            </a:r>
          </a:p>
        </p:txBody>
      </p:sp>
      <p:pic>
        <p:nvPicPr>
          <p:cNvPr id="17" name="Graphic 16" descr="Stopwatch">
            <a:extLst>
              <a:ext uri="{FF2B5EF4-FFF2-40B4-BE49-F238E27FC236}">
                <a16:creationId xmlns:a16="http://schemas.microsoft.com/office/drawing/2014/main" id="{3C59FDAA-4ED5-E644-8492-0504789CC5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3627" y="2467027"/>
            <a:ext cx="385288" cy="385288"/>
          </a:xfrm>
          <a:prstGeom prst="rect">
            <a:avLst/>
          </a:prstGeom>
        </p:spPr>
      </p:pic>
      <p:sp>
        <p:nvSpPr>
          <p:cNvPr id="22" name="Rounded Rectangle 21">
            <a:extLst>
              <a:ext uri="{FF2B5EF4-FFF2-40B4-BE49-F238E27FC236}">
                <a16:creationId xmlns:a16="http://schemas.microsoft.com/office/drawing/2014/main" id="{80258C59-952D-024C-9093-7DF5C7EA080D}"/>
              </a:ext>
            </a:extLst>
          </p:cNvPr>
          <p:cNvSpPr/>
          <p:nvPr/>
        </p:nvSpPr>
        <p:spPr>
          <a:xfrm>
            <a:off x="400930" y="3093943"/>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How committed are you to achieving your goals?</a:t>
            </a:r>
          </a:p>
        </p:txBody>
      </p:sp>
      <p:pic>
        <p:nvPicPr>
          <p:cNvPr id="23" name="Graphic 22" descr="User network">
            <a:extLst>
              <a:ext uri="{FF2B5EF4-FFF2-40B4-BE49-F238E27FC236}">
                <a16:creationId xmlns:a16="http://schemas.microsoft.com/office/drawing/2014/main" id="{F9D9EA3C-481E-0C4F-8447-2994DF216F45}"/>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543627" y="3199606"/>
            <a:ext cx="385288" cy="385288"/>
          </a:xfrm>
          <a:prstGeom prst="rect">
            <a:avLst/>
          </a:prstGeom>
        </p:spPr>
      </p:pic>
      <p:sp>
        <p:nvSpPr>
          <p:cNvPr id="19" name="Rounded Rectangle 18">
            <a:extLst>
              <a:ext uri="{FF2B5EF4-FFF2-40B4-BE49-F238E27FC236}">
                <a16:creationId xmlns:a16="http://schemas.microsoft.com/office/drawing/2014/main" id="{EB83B352-6119-4D4E-8E13-FC7FF2A7977C}"/>
              </a:ext>
            </a:extLst>
          </p:cNvPr>
          <p:cNvSpPr/>
          <p:nvPr/>
        </p:nvSpPr>
        <p:spPr>
          <a:xfrm>
            <a:off x="400930" y="6060106"/>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pPr lvl="0">
              <a:buNone/>
            </a:pPr>
            <a:r>
              <a:rPr lang="en-GB" sz="1600" dirty="0">
                <a:solidFill>
                  <a:sysClr val="windowText" lastClr="000000">
                    <a:hueOff val="0"/>
                    <a:satOff val="0"/>
                    <a:lumOff val="0"/>
                    <a:alphaOff val="0"/>
                  </a:sysClr>
                </a:solidFill>
              </a:rPr>
              <a:t>What are three actions you can take this week?</a:t>
            </a:r>
            <a:endParaRPr lang="en-US" sz="1600" dirty="0">
              <a:solidFill>
                <a:sysClr val="windowText" lastClr="000000">
                  <a:hueOff val="0"/>
                  <a:satOff val="0"/>
                  <a:lumOff val="0"/>
                  <a:alphaOff val="0"/>
                </a:sysClr>
              </a:solidFill>
            </a:endParaRPr>
          </a:p>
        </p:txBody>
      </p:sp>
      <p:pic>
        <p:nvPicPr>
          <p:cNvPr id="20" name="Graphic 19" descr="Lightbulb and gear">
            <a:extLst>
              <a:ext uri="{FF2B5EF4-FFF2-40B4-BE49-F238E27FC236}">
                <a16:creationId xmlns:a16="http://schemas.microsoft.com/office/drawing/2014/main" id="{7C13D03F-8C0A-5341-9722-9F8784EA61BD}"/>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543627" y="6165769"/>
            <a:ext cx="385288" cy="385288"/>
          </a:xfrm>
          <a:prstGeom prst="rect">
            <a:avLst/>
          </a:prstGeom>
        </p:spPr>
      </p:pic>
      <p:sp>
        <p:nvSpPr>
          <p:cNvPr id="24" name="Rounded Rectangle 23">
            <a:extLst>
              <a:ext uri="{FF2B5EF4-FFF2-40B4-BE49-F238E27FC236}">
                <a16:creationId xmlns:a16="http://schemas.microsoft.com/office/drawing/2014/main" id="{443A81A1-6054-0A41-B738-1F54B45466F2}"/>
              </a:ext>
            </a:extLst>
          </p:cNvPr>
          <p:cNvSpPr/>
          <p:nvPr/>
        </p:nvSpPr>
        <p:spPr>
          <a:xfrm>
            <a:off x="400930" y="3826522"/>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What roadblocks are you expecting? How do you plan to deal with them?</a:t>
            </a:r>
          </a:p>
        </p:txBody>
      </p:sp>
      <p:pic>
        <p:nvPicPr>
          <p:cNvPr id="25" name="Graphic 24" descr="Lightbulb and pencil">
            <a:extLst>
              <a:ext uri="{FF2B5EF4-FFF2-40B4-BE49-F238E27FC236}">
                <a16:creationId xmlns:a16="http://schemas.microsoft.com/office/drawing/2014/main" id="{287B70D9-E7CA-8D44-BFE8-C59AF2F6D3EF}"/>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543627" y="3932185"/>
            <a:ext cx="385288" cy="385288"/>
          </a:xfrm>
          <a:prstGeom prst="rect">
            <a:avLst/>
          </a:prstGeom>
        </p:spPr>
      </p:pic>
      <p:sp>
        <p:nvSpPr>
          <p:cNvPr id="26" name="Rounded Rectangle 25">
            <a:extLst>
              <a:ext uri="{FF2B5EF4-FFF2-40B4-BE49-F238E27FC236}">
                <a16:creationId xmlns:a16="http://schemas.microsoft.com/office/drawing/2014/main" id="{E3DA2AC9-8476-5A4A-BE5B-68F799FFA3F0}"/>
              </a:ext>
            </a:extLst>
          </p:cNvPr>
          <p:cNvSpPr/>
          <p:nvPr/>
        </p:nvSpPr>
        <p:spPr>
          <a:xfrm>
            <a:off x="400930" y="4559101"/>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What resources will you need? What can the organization offer?</a:t>
            </a:r>
          </a:p>
        </p:txBody>
      </p:sp>
      <p:pic>
        <p:nvPicPr>
          <p:cNvPr id="27" name="Graphic 26" descr="Fireworks">
            <a:extLst>
              <a:ext uri="{FF2B5EF4-FFF2-40B4-BE49-F238E27FC236}">
                <a16:creationId xmlns:a16="http://schemas.microsoft.com/office/drawing/2014/main" id="{A9CC3FC0-284F-E844-94B9-E6610C0E2E66}"/>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543627" y="4664764"/>
            <a:ext cx="385288" cy="385288"/>
          </a:xfrm>
          <a:prstGeom prst="rect">
            <a:avLst/>
          </a:prstGeom>
        </p:spPr>
      </p:pic>
      <p:sp>
        <p:nvSpPr>
          <p:cNvPr id="28" name="Rounded Rectangle 27">
            <a:extLst>
              <a:ext uri="{FF2B5EF4-FFF2-40B4-BE49-F238E27FC236}">
                <a16:creationId xmlns:a16="http://schemas.microsoft.com/office/drawing/2014/main" id="{78B44C4B-B862-6C4C-A123-5698CC2841C1}"/>
              </a:ext>
            </a:extLst>
          </p:cNvPr>
          <p:cNvSpPr/>
          <p:nvPr/>
        </p:nvSpPr>
        <p:spPr>
          <a:xfrm>
            <a:off x="400930" y="5291680"/>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pPr lvl="0">
              <a:buNone/>
            </a:pPr>
            <a:r>
              <a:rPr lang="en-GB" sz="1600" dirty="0">
                <a:solidFill>
                  <a:sysClr val="windowText" lastClr="000000">
                    <a:hueOff val="0"/>
                    <a:satOff val="0"/>
                    <a:lumOff val="0"/>
                    <a:alphaOff val="0"/>
                  </a:sysClr>
                </a:solidFill>
              </a:rPr>
              <a:t>When are you going to start putting your plan into action?</a:t>
            </a:r>
            <a:endParaRPr lang="en-US" sz="1600" dirty="0">
              <a:solidFill>
                <a:sysClr val="windowText" lastClr="000000">
                  <a:hueOff val="0"/>
                  <a:satOff val="0"/>
                  <a:lumOff val="0"/>
                  <a:alphaOff val="0"/>
                </a:sysClr>
              </a:solidFill>
            </a:endParaRPr>
          </a:p>
        </p:txBody>
      </p:sp>
      <p:pic>
        <p:nvPicPr>
          <p:cNvPr id="29" name="Graphic 28" descr="Moustache face with solid fill">
            <a:extLst>
              <a:ext uri="{FF2B5EF4-FFF2-40B4-BE49-F238E27FC236}">
                <a16:creationId xmlns:a16="http://schemas.microsoft.com/office/drawing/2014/main" id="{96D81793-D98A-2E46-A398-08DF7592A857}"/>
              </a:ext>
            </a:extLst>
          </p:cNvPr>
          <p:cNvPicPr>
            <a:picLocks noChangeAspect="1"/>
          </p:cNvPicPr>
          <p:nvPr/>
        </p:nvPicPr>
        <p:blipFill>
          <a:blip r:embed="rId12">
            <a:extLst>
              <a:ext uri="{96DAC541-7B7A-43D3-8B79-37D633B846F1}">
                <asvg:svgBlip xmlns:asvg="http://schemas.microsoft.com/office/drawing/2016/SVG/main" r:embed="rId13"/>
              </a:ext>
            </a:extLst>
          </a:blip>
          <a:srcRect/>
          <a:stretch/>
        </p:blipFill>
        <p:spPr>
          <a:xfrm>
            <a:off x="543627" y="5397343"/>
            <a:ext cx="385288" cy="385288"/>
          </a:xfrm>
          <a:prstGeom prst="rect">
            <a:avLst/>
          </a:prstGeom>
        </p:spPr>
      </p:pic>
      <p:sp>
        <p:nvSpPr>
          <p:cNvPr id="36" name="Rounded Rectangle 35">
            <a:extLst>
              <a:ext uri="{FF2B5EF4-FFF2-40B4-BE49-F238E27FC236}">
                <a16:creationId xmlns:a16="http://schemas.microsoft.com/office/drawing/2014/main" id="{7AF893F8-A4C7-C640-A8FB-3C89A0626DAC}"/>
              </a:ext>
            </a:extLst>
          </p:cNvPr>
          <p:cNvSpPr/>
          <p:nvPr/>
        </p:nvSpPr>
        <p:spPr>
          <a:xfrm>
            <a:off x="6350558" y="2361364"/>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r>
              <a:rPr lang="en-GB" sz="1600" dirty="0"/>
              <a:t>Does the employee’s plan directly support their broader career goals?</a:t>
            </a:r>
          </a:p>
        </p:txBody>
      </p:sp>
      <p:pic>
        <p:nvPicPr>
          <p:cNvPr id="37" name="Graphic 36" descr="Stopwatch">
            <a:extLst>
              <a:ext uri="{FF2B5EF4-FFF2-40B4-BE49-F238E27FC236}">
                <a16:creationId xmlns:a16="http://schemas.microsoft.com/office/drawing/2014/main" id="{91F79BE3-631A-8F48-90AA-78B28C09055E}"/>
              </a:ext>
            </a:extLst>
          </p:cNvPr>
          <p:cNvPicPr>
            <a:picLocks noChangeAspect="1"/>
          </p:cNvPicPr>
          <p:nvPr/>
        </p:nvPicPr>
        <p:blipFill>
          <a:blip r:embed="rId2">
            <a:extLst>
              <a:ext uri="{96DAC541-7B7A-43D3-8B79-37D633B846F1}">
                <asvg:svgBlip xmlns:asvg="http://schemas.microsoft.com/office/drawing/2016/SVG/main" r:embed="rId14"/>
              </a:ext>
            </a:extLst>
          </a:blip>
          <a:stretch>
            <a:fillRect/>
          </a:stretch>
        </p:blipFill>
        <p:spPr>
          <a:xfrm>
            <a:off x="6493255" y="2467027"/>
            <a:ext cx="385288" cy="385288"/>
          </a:xfrm>
          <a:prstGeom prst="rect">
            <a:avLst/>
          </a:prstGeom>
        </p:spPr>
      </p:pic>
      <p:sp>
        <p:nvSpPr>
          <p:cNvPr id="38" name="Rounded Rectangle 37">
            <a:extLst>
              <a:ext uri="{FF2B5EF4-FFF2-40B4-BE49-F238E27FC236}">
                <a16:creationId xmlns:a16="http://schemas.microsoft.com/office/drawing/2014/main" id="{7F510E4D-79D9-BE49-A1BA-06EC6283B2E4}"/>
              </a:ext>
            </a:extLst>
          </p:cNvPr>
          <p:cNvSpPr/>
          <p:nvPr/>
        </p:nvSpPr>
        <p:spPr>
          <a:xfrm>
            <a:off x="6350558" y="3093943"/>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Is the employee’s plan realistic and attainable?</a:t>
            </a:r>
            <a:endParaRPr lang="en-US" sz="1600" dirty="0">
              <a:solidFill>
                <a:sysClr val="windowText" lastClr="000000">
                  <a:hueOff val="0"/>
                  <a:satOff val="0"/>
                  <a:lumOff val="0"/>
                  <a:alphaOff val="0"/>
                </a:sysClr>
              </a:solidFill>
            </a:endParaRPr>
          </a:p>
        </p:txBody>
      </p:sp>
      <p:pic>
        <p:nvPicPr>
          <p:cNvPr id="39" name="Graphic 38" descr="User network">
            <a:extLst>
              <a:ext uri="{FF2B5EF4-FFF2-40B4-BE49-F238E27FC236}">
                <a16:creationId xmlns:a16="http://schemas.microsoft.com/office/drawing/2014/main" id="{E27168FA-5C63-8643-A8DC-5024D703079A}"/>
              </a:ext>
            </a:extLst>
          </p:cNvPr>
          <p:cNvPicPr>
            <a:picLocks noChangeAspect="1"/>
          </p:cNvPicPr>
          <p:nvPr/>
        </p:nvPicPr>
        <p:blipFill>
          <a:blip r:embed="rId4">
            <a:extLst>
              <a:ext uri="{96DAC541-7B7A-43D3-8B79-37D633B846F1}">
                <asvg:svgBlip xmlns:asvg="http://schemas.microsoft.com/office/drawing/2016/SVG/main" r:embed="rId15"/>
              </a:ext>
            </a:extLst>
          </a:blip>
          <a:srcRect/>
          <a:stretch/>
        </p:blipFill>
        <p:spPr>
          <a:xfrm>
            <a:off x="6493255" y="3199606"/>
            <a:ext cx="385288" cy="385288"/>
          </a:xfrm>
          <a:prstGeom prst="rect">
            <a:avLst/>
          </a:prstGeom>
        </p:spPr>
      </p:pic>
      <p:sp>
        <p:nvSpPr>
          <p:cNvPr id="40" name="Rounded Rectangle 39">
            <a:extLst>
              <a:ext uri="{FF2B5EF4-FFF2-40B4-BE49-F238E27FC236}">
                <a16:creationId xmlns:a16="http://schemas.microsoft.com/office/drawing/2014/main" id="{D03C4439-8F99-8946-A52E-BAEDDCD6566B}"/>
              </a:ext>
            </a:extLst>
          </p:cNvPr>
          <p:cNvSpPr/>
          <p:nvPr/>
        </p:nvSpPr>
        <p:spPr>
          <a:xfrm>
            <a:off x="6350558" y="6060106"/>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Are the immediate actions reasonable?</a:t>
            </a:r>
          </a:p>
        </p:txBody>
      </p:sp>
      <p:pic>
        <p:nvPicPr>
          <p:cNvPr id="41" name="Graphic 40" descr="Lightbulb and gear">
            <a:extLst>
              <a:ext uri="{FF2B5EF4-FFF2-40B4-BE49-F238E27FC236}">
                <a16:creationId xmlns:a16="http://schemas.microsoft.com/office/drawing/2014/main" id="{3186A50F-789D-DA43-A7E9-DCBD7035AFC1}"/>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6493255" y="6165769"/>
            <a:ext cx="385288" cy="385288"/>
          </a:xfrm>
          <a:prstGeom prst="rect">
            <a:avLst/>
          </a:prstGeom>
        </p:spPr>
      </p:pic>
      <p:sp>
        <p:nvSpPr>
          <p:cNvPr id="42" name="Rounded Rectangle 41">
            <a:extLst>
              <a:ext uri="{FF2B5EF4-FFF2-40B4-BE49-F238E27FC236}">
                <a16:creationId xmlns:a16="http://schemas.microsoft.com/office/drawing/2014/main" id="{8624D8B0-0958-5F47-81E7-8BFADC4E62AE}"/>
              </a:ext>
            </a:extLst>
          </p:cNvPr>
          <p:cNvSpPr/>
          <p:nvPr/>
        </p:nvSpPr>
        <p:spPr>
          <a:xfrm>
            <a:off x="6350558" y="3826522"/>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What’s missing? Are there any steps you would add or change?</a:t>
            </a:r>
          </a:p>
        </p:txBody>
      </p:sp>
      <p:pic>
        <p:nvPicPr>
          <p:cNvPr id="43" name="Graphic 42" descr="Lightbulb and pencil">
            <a:extLst>
              <a:ext uri="{FF2B5EF4-FFF2-40B4-BE49-F238E27FC236}">
                <a16:creationId xmlns:a16="http://schemas.microsoft.com/office/drawing/2014/main" id="{49BD7B1E-822C-2E43-8AE6-2AA7DFB71566}"/>
              </a:ext>
            </a:extLst>
          </p:cNvPr>
          <p:cNvPicPr>
            <a:picLocks noChangeAspect="1"/>
          </p:cNvPicPr>
          <p:nvPr/>
        </p:nvPicPr>
        <p:blipFill>
          <a:blip r:embed="rId8">
            <a:extLst>
              <a:ext uri="{96DAC541-7B7A-43D3-8B79-37D633B846F1}">
                <asvg:svgBlip xmlns:asvg="http://schemas.microsoft.com/office/drawing/2016/SVG/main" r:embed="rId16"/>
              </a:ext>
            </a:extLst>
          </a:blip>
          <a:srcRect/>
          <a:stretch/>
        </p:blipFill>
        <p:spPr>
          <a:xfrm>
            <a:off x="6493255" y="3932185"/>
            <a:ext cx="385288" cy="385288"/>
          </a:xfrm>
          <a:prstGeom prst="rect">
            <a:avLst/>
          </a:prstGeom>
        </p:spPr>
      </p:pic>
      <p:sp>
        <p:nvSpPr>
          <p:cNvPr id="44" name="Rounded Rectangle 43">
            <a:extLst>
              <a:ext uri="{FF2B5EF4-FFF2-40B4-BE49-F238E27FC236}">
                <a16:creationId xmlns:a16="http://schemas.microsoft.com/office/drawing/2014/main" id="{9855164B-C32A-B344-BFEC-82B66857E087}"/>
              </a:ext>
            </a:extLst>
          </p:cNvPr>
          <p:cNvSpPr/>
          <p:nvPr/>
        </p:nvSpPr>
        <p:spPr>
          <a:xfrm>
            <a:off x="6350558" y="4559101"/>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What resources do they need to be successful?</a:t>
            </a:r>
          </a:p>
        </p:txBody>
      </p:sp>
      <p:pic>
        <p:nvPicPr>
          <p:cNvPr id="45" name="Graphic 44" descr="Fireworks">
            <a:extLst>
              <a:ext uri="{FF2B5EF4-FFF2-40B4-BE49-F238E27FC236}">
                <a16:creationId xmlns:a16="http://schemas.microsoft.com/office/drawing/2014/main" id="{81CFAF10-3102-7348-ADF6-CB8C755F651E}"/>
              </a:ext>
            </a:extLst>
          </p:cNvPr>
          <p:cNvPicPr>
            <a:picLocks noChangeAspect="1"/>
          </p:cNvPicPr>
          <p:nvPr/>
        </p:nvPicPr>
        <p:blipFill>
          <a:blip r:embed="rId10">
            <a:extLst>
              <a:ext uri="{96DAC541-7B7A-43D3-8B79-37D633B846F1}">
                <asvg:svgBlip xmlns:asvg="http://schemas.microsoft.com/office/drawing/2016/SVG/main" r:embed="rId17"/>
              </a:ext>
            </a:extLst>
          </a:blip>
          <a:srcRect/>
          <a:stretch/>
        </p:blipFill>
        <p:spPr>
          <a:xfrm>
            <a:off x="6493255" y="4664764"/>
            <a:ext cx="385288" cy="385288"/>
          </a:xfrm>
          <a:prstGeom prst="rect">
            <a:avLst/>
          </a:prstGeom>
        </p:spPr>
      </p:pic>
      <p:sp>
        <p:nvSpPr>
          <p:cNvPr id="46" name="Rounded Rectangle 45">
            <a:extLst>
              <a:ext uri="{FF2B5EF4-FFF2-40B4-BE49-F238E27FC236}">
                <a16:creationId xmlns:a16="http://schemas.microsoft.com/office/drawing/2014/main" id="{DD065DA1-B669-3544-BB33-02801B7D34AB}"/>
              </a:ext>
            </a:extLst>
          </p:cNvPr>
          <p:cNvSpPr/>
          <p:nvPr/>
        </p:nvSpPr>
        <p:spPr>
          <a:xfrm>
            <a:off x="6350558" y="5291680"/>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How can I support them in achieving their goals?</a:t>
            </a:r>
          </a:p>
        </p:txBody>
      </p:sp>
      <p:pic>
        <p:nvPicPr>
          <p:cNvPr id="47" name="Graphic 46" descr="Moustache face with solid fill">
            <a:extLst>
              <a:ext uri="{FF2B5EF4-FFF2-40B4-BE49-F238E27FC236}">
                <a16:creationId xmlns:a16="http://schemas.microsoft.com/office/drawing/2014/main" id="{E14F4105-688D-054B-A8D8-52DB3603FE3B}"/>
              </a:ext>
            </a:extLst>
          </p:cNvPr>
          <p:cNvPicPr>
            <a:picLocks noChangeAspect="1"/>
          </p:cNvPicPr>
          <p:nvPr/>
        </p:nvPicPr>
        <p:blipFill>
          <a:blip r:embed="rId12">
            <a:extLst>
              <a:ext uri="{96DAC541-7B7A-43D3-8B79-37D633B846F1}">
                <asvg:svgBlip xmlns:asvg="http://schemas.microsoft.com/office/drawing/2016/SVG/main" r:embed="rId18"/>
              </a:ext>
            </a:extLst>
          </a:blip>
          <a:srcRect/>
          <a:stretch/>
        </p:blipFill>
        <p:spPr>
          <a:xfrm>
            <a:off x="6493255" y="5397343"/>
            <a:ext cx="385288" cy="385288"/>
          </a:xfrm>
          <a:prstGeom prst="rect">
            <a:avLst/>
          </a:prstGeom>
        </p:spPr>
      </p:pic>
    </p:spTree>
    <p:extLst>
      <p:ext uri="{BB962C8B-B14F-4D97-AF65-F5344CB8AC3E}">
        <p14:creationId xmlns:p14="http://schemas.microsoft.com/office/powerpoint/2010/main" val="11749935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899E-B0B6-D34D-83D3-BD904D2F4525}"/>
              </a:ext>
            </a:extLst>
          </p:cNvPr>
          <p:cNvSpPr>
            <a:spLocks noGrp="1"/>
          </p:cNvSpPr>
          <p:nvPr>
            <p:ph type="title"/>
          </p:nvPr>
        </p:nvSpPr>
        <p:spPr/>
        <p:txBody>
          <a:bodyPr/>
          <a:lstStyle/>
          <a:p>
            <a:r>
              <a:rPr lang="en-GB" dirty="0"/>
              <a:t>Way forward</a:t>
            </a:r>
          </a:p>
        </p:txBody>
      </p:sp>
      <p:sp>
        <p:nvSpPr>
          <p:cNvPr id="3" name="Text Placeholder 2">
            <a:extLst>
              <a:ext uri="{FF2B5EF4-FFF2-40B4-BE49-F238E27FC236}">
                <a16:creationId xmlns:a16="http://schemas.microsoft.com/office/drawing/2014/main" id="{B54DA5C9-82EA-AF47-AF8E-DF7AB80094FA}"/>
              </a:ext>
            </a:extLst>
          </p:cNvPr>
          <p:cNvSpPr>
            <a:spLocks noGrp="1"/>
          </p:cNvSpPr>
          <p:nvPr>
            <p:ph type="body" idx="1"/>
          </p:nvPr>
        </p:nvSpPr>
        <p:spPr>
          <a:xfrm>
            <a:off x="213361" y="1779104"/>
            <a:ext cx="11713596" cy="952981"/>
          </a:xfrm>
        </p:spPr>
        <p:txBody>
          <a:bodyPr/>
          <a:lstStyle/>
          <a:p>
            <a:r>
              <a:rPr lang="en-GB" sz="2400" dirty="0">
                <a:solidFill>
                  <a:schemeClr val="tx1"/>
                </a:solidFill>
              </a:rPr>
              <a:t>Using the questions on the previous slide, consider your commitment to development and establish a clear action plan for next steps.</a:t>
            </a:r>
          </a:p>
        </p:txBody>
      </p:sp>
      <p:sp>
        <p:nvSpPr>
          <p:cNvPr id="4" name="Rectangle 3">
            <a:extLst>
              <a:ext uri="{FF2B5EF4-FFF2-40B4-BE49-F238E27FC236}">
                <a16:creationId xmlns:a16="http://schemas.microsoft.com/office/drawing/2014/main" id="{B561A4D1-55AC-F849-94D3-95ACE79F0AB7}"/>
              </a:ext>
            </a:extLst>
          </p:cNvPr>
          <p:cNvSpPr/>
          <p:nvPr/>
        </p:nvSpPr>
        <p:spPr>
          <a:xfrm>
            <a:off x="353961" y="2860976"/>
            <a:ext cx="11562736" cy="952981"/>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dirty="0">
                <a:solidFill>
                  <a:schemeClr val="tx1"/>
                </a:solidFill>
              </a:rPr>
              <a:t>Example: I will commit to completing one Learning Path per week and discuss how these skills can be implemented into my role. I will make time with the current team leaders to talk about how they manage their time. The organisation can support me by allowing me one hour per week to complete the learning in work time. </a:t>
            </a:r>
          </a:p>
        </p:txBody>
      </p:sp>
      <p:sp>
        <p:nvSpPr>
          <p:cNvPr id="5" name="Rectangle 4">
            <a:extLst>
              <a:ext uri="{FF2B5EF4-FFF2-40B4-BE49-F238E27FC236}">
                <a16:creationId xmlns:a16="http://schemas.microsoft.com/office/drawing/2014/main" id="{33A4271A-4D42-4F40-B837-43BD29F51C76}"/>
              </a:ext>
            </a:extLst>
          </p:cNvPr>
          <p:cNvSpPr/>
          <p:nvPr/>
        </p:nvSpPr>
        <p:spPr>
          <a:xfrm>
            <a:off x="353961" y="3983040"/>
            <a:ext cx="11562736" cy="2525915"/>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b="1" dirty="0">
                <a:solidFill>
                  <a:schemeClr val="tx1"/>
                </a:solidFill>
              </a:rPr>
              <a:t>My commitment to improve in the identified time period is…</a:t>
            </a:r>
          </a:p>
          <a:p>
            <a:endParaRPr lang="en-GB" dirty="0">
              <a:solidFill>
                <a:schemeClr val="tx1"/>
              </a:solidFill>
            </a:endParaRPr>
          </a:p>
          <a:p>
            <a:endParaRPr lang="en-GB" dirty="0">
              <a:solidFill>
                <a:schemeClr val="tx1"/>
              </a:solidFill>
            </a:endParaRPr>
          </a:p>
          <a:p>
            <a:endParaRPr lang="en-GB" dirty="0">
              <a:solidFill>
                <a:schemeClr val="tx1"/>
              </a:solidFill>
            </a:endParaRPr>
          </a:p>
          <a:p>
            <a:r>
              <a:rPr lang="en-GB" b="1" dirty="0">
                <a:solidFill>
                  <a:schemeClr val="tx1"/>
                </a:solidFill>
              </a:rPr>
              <a:t>Commit from organization and colleagues to support skills development…</a:t>
            </a:r>
          </a:p>
          <a:p>
            <a:endParaRPr lang="en-GB" dirty="0">
              <a:solidFill>
                <a:schemeClr val="tx1"/>
              </a:solidFill>
            </a:endParaRPr>
          </a:p>
        </p:txBody>
      </p:sp>
    </p:spTree>
    <p:extLst>
      <p:ext uri="{BB962C8B-B14F-4D97-AF65-F5344CB8AC3E}">
        <p14:creationId xmlns:p14="http://schemas.microsoft.com/office/powerpoint/2010/main" val="32129479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C8491-EEF9-6B40-B03B-F42702E4769A}"/>
              </a:ext>
            </a:extLst>
          </p:cNvPr>
          <p:cNvSpPr>
            <a:spLocks noGrp="1"/>
          </p:cNvSpPr>
          <p:nvPr>
            <p:ph type="title"/>
          </p:nvPr>
        </p:nvSpPr>
        <p:spPr>
          <a:xfrm>
            <a:off x="804673" y="1445494"/>
            <a:ext cx="3616856" cy="4376572"/>
          </a:xfrm>
        </p:spPr>
        <p:txBody>
          <a:bodyPr vert="horz" lIns="91440" tIns="45720" rIns="91440" bIns="45720" rtlCol="0" anchor="ctr">
            <a:normAutofit/>
          </a:bodyPr>
          <a:lstStyle/>
          <a:p>
            <a:pPr algn="l">
              <a:lnSpc>
                <a:spcPct val="90000"/>
              </a:lnSpc>
              <a:spcBef>
                <a:spcPct val="0"/>
              </a:spcBef>
            </a:pPr>
            <a:r>
              <a:rPr lang="en-US" sz="4800" kern="1200" dirty="0">
                <a:solidFill>
                  <a:schemeClr val="tx1"/>
                </a:solidFill>
                <a:latin typeface="+mj-lt"/>
                <a:ea typeface="+mj-ea"/>
                <a:cs typeface="+mj-cs"/>
              </a:rPr>
              <a:t>Progress reviews and feedback sessions</a:t>
            </a:r>
          </a:p>
        </p:txBody>
      </p:sp>
      <p:sp>
        <p:nvSpPr>
          <p:cNvPr id="9" name="Freeform: Shape 8">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10">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7" name="Text Placeholder 2">
            <a:extLst>
              <a:ext uri="{FF2B5EF4-FFF2-40B4-BE49-F238E27FC236}">
                <a16:creationId xmlns:a16="http://schemas.microsoft.com/office/drawing/2014/main" id="{AB25289D-A014-3547-8B58-A37FD4949B69}"/>
              </a:ext>
            </a:extLst>
          </p:cNvPr>
          <p:cNvGraphicFramePr/>
          <p:nvPr>
            <p:extLst>
              <p:ext uri="{D42A27DB-BD31-4B8C-83A1-F6EECF244321}">
                <p14:modId xmlns:p14="http://schemas.microsoft.com/office/powerpoint/2010/main" val="2765484208"/>
              </p:ext>
            </p:extLst>
          </p:nvPr>
        </p:nvGraphicFramePr>
        <p:xfrm>
          <a:off x="5982788" y="287383"/>
          <a:ext cx="6206163" cy="62891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93169760"/>
      </p:ext>
    </p:extLst>
  </p:cSld>
  <p:clrMapOvr>
    <a:overrideClrMapping bg1="dk1" tx1="lt1" bg2="dk2" tx2="lt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899E-B0B6-D34D-83D3-BD904D2F4525}"/>
              </a:ext>
            </a:extLst>
          </p:cNvPr>
          <p:cNvSpPr>
            <a:spLocks noGrp="1"/>
          </p:cNvSpPr>
          <p:nvPr>
            <p:ph type="title"/>
          </p:nvPr>
        </p:nvSpPr>
        <p:spPr/>
        <p:txBody>
          <a:bodyPr/>
          <a:lstStyle/>
          <a:p>
            <a:r>
              <a:rPr lang="en-GB" dirty="0"/>
              <a:t>Progress reviews and feedback sessions </a:t>
            </a:r>
          </a:p>
        </p:txBody>
      </p:sp>
      <p:sp>
        <p:nvSpPr>
          <p:cNvPr id="3" name="Text Placeholder 2">
            <a:extLst>
              <a:ext uri="{FF2B5EF4-FFF2-40B4-BE49-F238E27FC236}">
                <a16:creationId xmlns:a16="http://schemas.microsoft.com/office/drawing/2014/main" id="{B54DA5C9-82EA-AF47-AF8E-DF7AB80094FA}"/>
              </a:ext>
            </a:extLst>
          </p:cNvPr>
          <p:cNvSpPr>
            <a:spLocks noGrp="1"/>
          </p:cNvSpPr>
          <p:nvPr>
            <p:ph type="body" idx="1"/>
          </p:nvPr>
        </p:nvSpPr>
        <p:spPr>
          <a:xfrm>
            <a:off x="213361" y="1779104"/>
            <a:ext cx="11713596" cy="1190238"/>
          </a:xfrm>
        </p:spPr>
        <p:txBody>
          <a:bodyPr/>
          <a:lstStyle/>
          <a:p>
            <a:r>
              <a:rPr lang="en-GB" sz="2400" dirty="0">
                <a:solidFill>
                  <a:schemeClr val="tx1"/>
                </a:solidFill>
              </a:rPr>
              <a:t>These meetings are essential to understanding what’s going on for you and how that might be impacting on goal achievement. Use the questions on the previous slide to help determine the best schedule for you.</a:t>
            </a:r>
          </a:p>
        </p:txBody>
      </p:sp>
      <p:sp>
        <p:nvSpPr>
          <p:cNvPr id="4" name="Rectangle 3">
            <a:extLst>
              <a:ext uri="{FF2B5EF4-FFF2-40B4-BE49-F238E27FC236}">
                <a16:creationId xmlns:a16="http://schemas.microsoft.com/office/drawing/2014/main" id="{B561A4D1-55AC-F849-94D3-95ACE79F0AB7}"/>
              </a:ext>
            </a:extLst>
          </p:cNvPr>
          <p:cNvSpPr/>
          <p:nvPr/>
        </p:nvSpPr>
        <p:spPr>
          <a:xfrm>
            <a:off x="353961" y="3089156"/>
            <a:ext cx="11562736" cy="759361"/>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dirty="0">
                <a:solidFill>
                  <a:schemeClr val="tx1"/>
                </a:solidFill>
              </a:rPr>
              <a:t>Example: Progress review meetings will occur every three weeks. Feedback will be provided by my manager on a regular, unscheduled basis. I will be ready to discuss my successes and difficulties when asked.</a:t>
            </a:r>
          </a:p>
        </p:txBody>
      </p:sp>
      <p:sp>
        <p:nvSpPr>
          <p:cNvPr id="5" name="Rectangle 4">
            <a:extLst>
              <a:ext uri="{FF2B5EF4-FFF2-40B4-BE49-F238E27FC236}">
                <a16:creationId xmlns:a16="http://schemas.microsoft.com/office/drawing/2014/main" id="{33A4271A-4D42-4F40-B837-43BD29F51C76}"/>
              </a:ext>
            </a:extLst>
          </p:cNvPr>
          <p:cNvSpPr/>
          <p:nvPr/>
        </p:nvSpPr>
        <p:spPr>
          <a:xfrm>
            <a:off x="353961" y="3968750"/>
            <a:ext cx="11562736" cy="2540205"/>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dirty="0">
                <a:solidFill>
                  <a:schemeClr val="tx1"/>
                </a:solidFill>
              </a:rPr>
              <a:t>My progress and feedback schedule:</a:t>
            </a:r>
          </a:p>
        </p:txBody>
      </p:sp>
    </p:spTree>
    <p:extLst>
      <p:ext uri="{BB962C8B-B14F-4D97-AF65-F5344CB8AC3E}">
        <p14:creationId xmlns:p14="http://schemas.microsoft.com/office/powerpoint/2010/main" val="3206219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C675AA9-C7C8-D94E-A8D9-B1241DEA9CC6}"/>
              </a:ext>
            </a:extLst>
          </p:cNvPr>
          <p:cNvSpPr/>
          <p:nvPr/>
        </p:nvSpPr>
        <p:spPr>
          <a:xfrm>
            <a:off x="324361" y="1201472"/>
            <a:ext cx="3916900" cy="572937"/>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My goal is to increase my knowledge and skills across all digital marketing channels so I am in a good position to apply for a promotional position in two years.</a:t>
            </a:r>
          </a:p>
        </p:txBody>
      </p:sp>
      <p:sp>
        <p:nvSpPr>
          <p:cNvPr id="6" name="Rectangle 5">
            <a:extLst>
              <a:ext uri="{FF2B5EF4-FFF2-40B4-BE49-F238E27FC236}">
                <a16:creationId xmlns:a16="http://schemas.microsoft.com/office/drawing/2014/main" id="{B9880B15-C54A-4042-86D0-6DC55ACFC57F}"/>
              </a:ext>
            </a:extLst>
          </p:cNvPr>
          <p:cNvSpPr/>
          <p:nvPr/>
        </p:nvSpPr>
        <p:spPr>
          <a:xfrm>
            <a:off x="324358" y="3084191"/>
            <a:ext cx="3916900" cy="1215435"/>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My options:</a:t>
            </a:r>
          </a:p>
          <a:p>
            <a:pPr marL="171450" indent="-171450">
              <a:buFont typeface="Arial" panose="020B0604020202020204" pitchFamily="34" charset="0"/>
              <a:buChar char="•"/>
            </a:pPr>
            <a:r>
              <a:rPr lang="en-GB" sz="1050" dirty="0">
                <a:solidFill>
                  <a:schemeClr val="tx1"/>
                </a:solidFill>
              </a:rPr>
              <a:t>Work through the Smart Insights Learning Paths</a:t>
            </a:r>
          </a:p>
          <a:p>
            <a:pPr marL="171450" indent="-171450">
              <a:buFont typeface="Arial" panose="020B0604020202020204" pitchFamily="34" charset="0"/>
              <a:buChar char="•"/>
            </a:pPr>
            <a:r>
              <a:rPr lang="en-GB" sz="1050" dirty="0">
                <a:solidFill>
                  <a:schemeClr val="tx1"/>
                </a:solidFill>
              </a:rPr>
              <a:t>Attend webinars and listen to podcasts</a:t>
            </a:r>
          </a:p>
          <a:p>
            <a:pPr marL="171450" indent="-171450">
              <a:buFont typeface="Arial" panose="020B0604020202020204" pitchFamily="34" charset="0"/>
              <a:buChar char="•"/>
            </a:pPr>
            <a:r>
              <a:rPr lang="en-GB" sz="1050" dirty="0">
                <a:solidFill>
                  <a:schemeClr val="tx1"/>
                </a:solidFill>
              </a:rPr>
              <a:t>Join professional groups on LinkedIn</a:t>
            </a:r>
          </a:p>
          <a:p>
            <a:pPr marL="171450" indent="-171450">
              <a:buFont typeface="Arial" panose="020B0604020202020204" pitchFamily="34" charset="0"/>
              <a:buChar char="•"/>
            </a:pPr>
            <a:r>
              <a:rPr lang="en-GB" sz="1050" dirty="0">
                <a:solidFill>
                  <a:schemeClr val="tx1"/>
                </a:solidFill>
              </a:rPr>
              <a:t>Attend professional networking sessions and events</a:t>
            </a:r>
          </a:p>
          <a:p>
            <a:pPr marL="171450" indent="-171450">
              <a:buFont typeface="Arial" panose="020B0604020202020204" pitchFamily="34" charset="0"/>
              <a:buChar char="•"/>
            </a:pPr>
            <a:r>
              <a:rPr lang="en-GB" sz="1050" dirty="0">
                <a:solidFill>
                  <a:schemeClr val="tx1"/>
                </a:solidFill>
              </a:rPr>
              <a:t>Professional reading</a:t>
            </a:r>
          </a:p>
          <a:p>
            <a:endParaRPr lang="en-GB" sz="1050" dirty="0">
              <a:solidFill>
                <a:schemeClr val="tx1"/>
              </a:solidFill>
            </a:endParaRPr>
          </a:p>
        </p:txBody>
      </p:sp>
      <p:sp>
        <p:nvSpPr>
          <p:cNvPr id="7" name="Rectangle 6">
            <a:extLst>
              <a:ext uri="{FF2B5EF4-FFF2-40B4-BE49-F238E27FC236}">
                <a16:creationId xmlns:a16="http://schemas.microsoft.com/office/drawing/2014/main" id="{6ADA20ED-2109-3A40-9F79-06090FBAEC3C}"/>
              </a:ext>
            </a:extLst>
          </p:cNvPr>
          <p:cNvSpPr/>
          <p:nvPr/>
        </p:nvSpPr>
        <p:spPr>
          <a:xfrm>
            <a:off x="324361" y="1887168"/>
            <a:ext cx="3916900" cy="1072235"/>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My current reality:</a:t>
            </a:r>
          </a:p>
          <a:p>
            <a:r>
              <a:rPr lang="en-GB" sz="1050" dirty="0">
                <a:solidFill>
                  <a:schemeClr val="tx1"/>
                </a:solidFill>
              </a:rPr>
              <a:t>I am very successful in my current role and often take on extra responsibilities around administration and other general tasks. When I hear people talking about other marketing channels, such as email and social media, and I want to be able to know how to use these to support a campaign.</a:t>
            </a:r>
          </a:p>
        </p:txBody>
      </p:sp>
      <p:sp>
        <p:nvSpPr>
          <p:cNvPr id="8" name="Rectangle 7">
            <a:extLst>
              <a:ext uri="{FF2B5EF4-FFF2-40B4-BE49-F238E27FC236}">
                <a16:creationId xmlns:a16="http://schemas.microsoft.com/office/drawing/2014/main" id="{B9D05E10-0417-3442-A292-3173835F38D8}"/>
              </a:ext>
            </a:extLst>
          </p:cNvPr>
          <p:cNvSpPr/>
          <p:nvPr/>
        </p:nvSpPr>
        <p:spPr>
          <a:xfrm>
            <a:off x="324358" y="4429016"/>
            <a:ext cx="3916900" cy="1310303"/>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My way forward:</a:t>
            </a:r>
          </a:p>
          <a:p>
            <a:pPr marL="171450" indent="-171450">
              <a:buFont typeface="Arial" panose="020B0604020202020204" pitchFamily="34" charset="0"/>
              <a:buChar char="•"/>
            </a:pPr>
            <a:r>
              <a:rPr lang="en-GB" sz="1050" dirty="0">
                <a:solidFill>
                  <a:schemeClr val="tx1"/>
                </a:solidFill>
              </a:rPr>
              <a:t>I will commit to completing one Learning Path per week and discuss how these skills can be implemented into my role. </a:t>
            </a:r>
          </a:p>
          <a:p>
            <a:pPr marL="171450" indent="-171450">
              <a:buFont typeface="Arial" panose="020B0604020202020204" pitchFamily="34" charset="0"/>
              <a:buChar char="•"/>
            </a:pPr>
            <a:r>
              <a:rPr lang="en-GB" sz="1050" dirty="0">
                <a:solidFill>
                  <a:schemeClr val="tx1"/>
                </a:solidFill>
              </a:rPr>
              <a:t>I will make time with the current team leaders to talk about how they manager their time. </a:t>
            </a:r>
          </a:p>
          <a:p>
            <a:pPr marL="171450" indent="-171450">
              <a:buFont typeface="Arial" panose="020B0604020202020204" pitchFamily="34" charset="0"/>
              <a:buChar char="•"/>
            </a:pPr>
            <a:r>
              <a:rPr lang="en-GB" sz="1050" dirty="0">
                <a:solidFill>
                  <a:schemeClr val="tx1"/>
                </a:solidFill>
              </a:rPr>
              <a:t>The organisation can support me by allowing me one hour per week to complete the learning in work time.</a:t>
            </a:r>
          </a:p>
        </p:txBody>
      </p:sp>
      <p:sp>
        <p:nvSpPr>
          <p:cNvPr id="9" name="Rectangle 8">
            <a:extLst>
              <a:ext uri="{FF2B5EF4-FFF2-40B4-BE49-F238E27FC236}">
                <a16:creationId xmlns:a16="http://schemas.microsoft.com/office/drawing/2014/main" id="{EBEB11CB-594E-0849-B374-86C766911DD0}"/>
              </a:ext>
            </a:extLst>
          </p:cNvPr>
          <p:cNvSpPr/>
          <p:nvPr/>
        </p:nvSpPr>
        <p:spPr>
          <a:xfrm>
            <a:off x="324357" y="5865388"/>
            <a:ext cx="3916901" cy="749422"/>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Progress reviews and feedback sessions:</a:t>
            </a:r>
          </a:p>
          <a:p>
            <a:pPr marL="171450" indent="-171450">
              <a:buFont typeface="Arial" panose="020B0604020202020204" pitchFamily="34" charset="0"/>
              <a:buChar char="•"/>
            </a:pPr>
            <a:r>
              <a:rPr lang="en-GB" sz="1050" dirty="0">
                <a:solidFill>
                  <a:schemeClr val="tx1"/>
                </a:solidFill>
              </a:rPr>
              <a:t>Progress review meetings will occur every three weeks. </a:t>
            </a:r>
          </a:p>
          <a:p>
            <a:pPr marL="171450" indent="-171450">
              <a:buFont typeface="Arial" panose="020B0604020202020204" pitchFamily="34" charset="0"/>
              <a:buChar char="•"/>
            </a:pPr>
            <a:r>
              <a:rPr lang="en-GB" sz="1050" dirty="0">
                <a:solidFill>
                  <a:schemeClr val="tx1"/>
                </a:solidFill>
              </a:rPr>
              <a:t>Feedback will be provided by my manager on a regular, unscheduled basis.</a:t>
            </a:r>
          </a:p>
        </p:txBody>
      </p:sp>
      <p:sp>
        <p:nvSpPr>
          <p:cNvPr id="10" name="Rectangle 9">
            <a:extLst>
              <a:ext uri="{FF2B5EF4-FFF2-40B4-BE49-F238E27FC236}">
                <a16:creationId xmlns:a16="http://schemas.microsoft.com/office/drawing/2014/main" id="{D34D76B9-1332-6845-A09E-879CFEADE782}"/>
              </a:ext>
            </a:extLst>
          </p:cNvPr>
          <p:cNvSpPr/>
          <p:nvPr/>
        </p:nvSpPr>
        <p:spPr>
          <a:xfrm>
            <a:off x="4322219" y="1887167"/>
            <a:ext cx="5230342" cy="1072235"/>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Manager comments:</a:t>
            </a:r>
          </a:p>
          <a:p>
            <a:r>
              <a:rPr lang="en-GB" sz="1050" dirty="0">
                <a:solidFill>
                  <a:schemeClr val="tx1"/>
                </a:solidFill>
              </a:rPr>
              <a:t>At Jo’s last performance appraisal, she rated highly, and she indicated a desire to take on additional responsibilities. She has done this but, in order to progress further she needs to understand how each channel works and how they are integrated into a unified campaign. I believe she has the capacity to gain these skills, but it will require consistent, dedicated effort to achieve her goal.</a:t>
            </a:r>
          </a:p>
        </p:txBody>
      </p:sp>
      <p:sp>
        <p:nvSpPr>
          <p:cNvPr id="11" name="Rectangle 10">
            <a:extLst>
              <a:ext uri="{FF2B5EF4-FFF2-40B4-BE49-F238E27FC236}">
                <a16:creationId xmlns:a16="http://schemas.microsoft.com/office/drawing/2014/main" id="{DEA2F2DF-2BBF-F844-AEB7-ECC9ED03B2DC}"/>
              </a:ext>
            </a:extLst>
          </p:cNvPr>
          <p:cNvSpPr/>
          <p:nvPr/>
        </p:nvSpPr>
        <p:spPr>
          <a:xfrm>
            <a:off x="4322220" y="1201472"/>
            <a:ext cx="5230342" cy="572938"/>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Business goal match:</a:t>
            </a:r>
          </a:p>
          <a:p>
            <a:r>
              <a:rPr lang="en-GB" sz="1050" dirty="0">
                <a:solidFill>
                  <a:schemeClr val="tx1"/>
                </a:solidFill>
              </a:rPr>
              <a:t>As the business grows there will be opportunities for team expansion which will require new team leads. Jo’s goal is aligned to the overall business direction.</a:t>
            </a:r>
          </a:p>
          <a:p>
            <a:endParaRPr lang="en-GB" sz="1050" b="1" dirty="0">
              <a:solidFill>
                <a:schemeClr val="tx1"/>
              </a:solidFill>
            </a:endParaRPr>
          </a:p>
        </p:txBody>
      </p:sp>
      <p:sp>
        <p:nvSpPr>
          <p:cNvPr id="15" name="Rectangle 14">
            <a:extLst>
              <a:ext uri="{FF2B5EF4-FFF2-40B4-BE49-F238E27FC236}">
                <a16:creationId xmlns:a16="http://schemas.microsoft.com/office/drawing/2014/main" id="{4A40505E-E105-824D-8BB2-AFF3794B6736}"/>
              </a:ext>
            </a:extLst>
          </p:cNvPr>
          <p:cNvSpPr/>
          <p:nvPr/>
        </p:nvSpPr>
        <p:spPr>
          <a:xfrm>
            <a:off x="7243657" y="3081471"/>
            <a:ext cx="2308905" cy="1215435"/>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Progress summary: </a:t>
            </a:r>
            <a:r>
              <a:rPr lang="en-GB" sz="1050" dirty="0">
                <a:solidFill>
                  <a:schemeClr val="tx1"/>
                </a:solidFill>
              </a:rPr>
              <a:t>15/05/2025</a:t>
            </a:r>
          </a:p>
          <a:p>
            <a:r>
              <a:rPr lang="en-GB" sz="1050" dirty="0">
                <a:solidFill>
                  <a:schemeClr val="tx1"/>
                </a:solidFill>
              </a:rPr>
              <a:t>Working steadily through the Learning Paths</a:t>
            </a:r>
          </a:p>
          <a:p>
            <a:pPr marL="171450" indent="-171450">
              <a:buFont typeface="Arial" panose="020B0604020202020204" pitchFamily="34" charset="0"/>
              <a:buChar char="•"/>
            </a:pPr>
            <a:r>
              <a:rPr lang="en-GB" sz="1050" dirty="0">
                <a:solidFill>
                  <a:schemeClr val="tx1"/>
                </a:solidFill>
              </a:rPr>
              <a:t>Campaign planning – 100%</a:t>
            </a:r>
          </a:p>
          <a:p>
            <a:pPr marL="171450" indent="-171450">
              <a:buFont typeface="Arial" panose="020B0604020202020204" pitchFamily="34" charset="0"/>
              <a:buChar char="•"/>
            </a:pPr>
            <a:r>
              <a:rPr lang="en-GB" sz="1050" dirty="0">
                <a:solidFill>
                  <a:schemeClr val="tx1"/>
                </a:solidFill>
              </a:rPr>
              <a:t>RACE Practical Digital Strategy – 45%</a:t>
            </a:r>
          </a:p>
          <a:p>
            <a:pPr marL="171450" indent="-171450">
              <a:buFont typeface="Arial" panose="020B0604020202020204" pitchFamily="34" charset="0"/>
              <a:buChar char="•"/>
            </a:pPr>
            <a:r>
              <a:rPr lang="en-GB" sz="1050" dirty="0">
                <a:solidFill>
                  <a:schemeClr val="tx1"/>
                </a:solidFill>
              </a:rPr>
              <a:t>Has attended 2 webinars</a:t>
            </a:r>
          </a:p>
        </p:txBody>
      </p:sp>
      <p:sp>
        <p:nvSpPr>
          <p:cNvPr id="17" name="Rectangle 16">
            <a:extLst>
              <a:ext uri="{FF2B5EF4-FFF2-40B4-BE49-F238E27FC236}">
                <a16:creationId xmlns:a16="http://schemas.microsoft.com/office/drawing/2014/main" id="{3797A234-2FC9-6742-85FE-A4E107A65CE4}"/>
              </a:ext>
            </a:extLst>
          </p:cNvPr>
          <p:cNvSpPr/>
          <p:nvPr/>
        </p:nvSpPr>
        <p:spPr>
          <a:xfrm>
            <a:off x="7243657" y="4429016"/>
            <a:ext cx="2308905" cy="1307583"/>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Progress summary: </a:t>
            </a:r>
            <a:r>
              <a:rPr lang="en-GB" sz="1050" dirty="0">
                <a:solidFill>
                  <a:schemeClr val="tx1"/>
                </a:solidFill>
              </a:rPr>
              <a:t>15/05/2025</a:t>
            </a:r>
          </a:p>
          <a:p>
            <a:r>
              <a:rPr lang="en-GB" sz="1050" dirty="0">
                <a:solidFill>
                  <a:schemeClr val="tx1"/>
                </a:solidFill>
              </a:rPr>
              <a:t>My work </a:t>
            </a:r>
            <a:r>
              <a:rPr lang="en-GB" sz="1050" dirty="0" err="1">
                <a:solidFill>
                  <a:schemeClr val="tx1"/>
                </a:solidFill>
              </a:rPr>
              <a:t>oad</a:t>
            </a:r>
            <a:r>
              <a:rPr lang="en-GB" sz="1050" dirty="0">
                <a:solidFill>
                  <a:schemeClr val="tx1"/>
                </a:solidFill>
              </a:rPr>
              <a:t> has increased with the resignation of one of the team. I have renegotiated the timeline for completion with my manager to take this into account.</a:t>
            </a:r>
          </a:p>
        </p:txBody>
      </p:sp>
      <p:sp>
        <p:nvSpPr>
          <p:cNvPr id="18" name="Rectangle 17">
            <a:extLst>
              <a:ext uri="{FF2B5EF4-FFF2-40B4-BE49-F238E27FC236}">
                <a16:creationId xmlns:a16="http://schemas.microsoft.com/office/drawing/2014/main" id="{14F0619D-492D-264E-BE3F-F5841D31A8E8}"/>
              </a:ext>
            </a:extLst>
          </p:cNvPr>
          <p:cNvSpPr/>
          <p:nvPr/>
        </p:nvSpPr>
        <p:spPr>
          <a:xfrm>
            <a:off x="324358" y="739565"/>
            <a:ext cx="3916900" cy="332517"/>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Individual Development Plan: </a:t>
            </a:r>
            <a:r>
              <a:rPr lang="en-GB" sz="1050" dirty="0">
                <a:solidFill>
                  <a:schemeClr val="tx1"/>
                </a:solidFill>
              </a:rPr>
              <a:t>Jo Sample</a:t>
            </a:r>
          </a:p>
        </p:txBody>
      </p:sp>
      <p:sp>
        <p:nvSpPr>
          <p:cNvPr id="19" name="Rectangle 18">
            <a:extLst>
              <a:ext uri="{FF2B5EF4-FFF2-40B4-BE49-F238E27FC236}">
                <a16:creationId xmlns:a16="http://schemas.microsoft.com/office/drawing/2014/main" id="{3203CCE1-993F-6740-9885-E1C1472EFC79}"/>
              </a:ext>
            </a:extLst>
          </p:cNvPr>
          <p:cNvSpPr/>
          <p:nvPr/>
        </p:nvSpPr>
        <p:spPr>
          <a:xfrm>
            <a:off x="4322219" y="744166"/>
            <a:ext cx="2840477" cy="332517"/>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Plan start date: 01/04/2025</a:t>
            </a:r>
          </a:p>
        </p:txBody>
      </p:sp>
      <p:sp>
        <p:nvSpPr>
          <p:cNvPr id="20" name="Rectangle 19">
            <a:extLst>
              <a:ext uri="{FF2B5EF4-FFF2-40B4-BE49-F238E27FC236}">
                <a16:creationId xmlns:a16="http://schemas.microsoft.com/office/drawing/2014/main" id="{3C787D48-A16B-C64E-8F93-62C331457E83}"/>
              </a:ext>
            </a:extLst>
          </p:cNvPr>
          <p:cNvSpPr/>
          <p:nvPr/>
        </p:nvSpPr>
        <p:spPr>
          <a:xfrm>
            <a:off x="7243657" y="739565"/>
            <a:ext cx="2308905" cy="332517"/>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Plan finish date: 01/04/2026</a:t>
            </a:r>
          </a:p>
        </p:txBody>
      </p:sp>
      <p:sp>
        <p:nvSpPr>
          <p:cNvPr id="22" name="Rectangle 21">
            <a:extLst>
              <a:ext uri="{FF2B5EF4-FFF2-40B4-BE49-F238E27FC236}">
                <a16:creationId xmlns:a16="http://schemas.microsoft.com/office/drawing/2014/main" id="{DD5978C8-148A-504B-A803-0DE381D72EB6}"/>
              </a:ext>
            </a:extLst>
          </p:cNvPr>
          <p:cNvSpPr/>
          <p:nvPr/>
        </p:nvSpPr>
        <p:spPr>
          <a:xfrm>
            <a:off x="4322218" y="3085549"/>
            <a:ext cx="2840477" cy="1211357"/>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Manager comments:</a:t>
            </a:r>
          </a:p>
          <a:p>
            <a:r>
              <a:rPr lang="en-GB" sz="1050" dirty="0">
                <a:solidFill>
                  <a:schemeClr val="tx1"/>
                </a:solidFill>
              </a:rPr>
              <a:t>I agree with Jo’s options. She will be able to monitor her progress through the Smart Insights Dashboard and I will be able to see progress as well, offering support where needed.</a:t>
            </a:r>
          </a:p>
        </p:txBody>
      </p:sp>
      <p:sp>
        <p:nvSpPr>
          <p:cNvPr id="23" name="Rectangle 22">
            <a:extLst>
              <a:ext uri="{FF2B5EF4-FFF2-40B4-BE49-F238E27FC236}">
                <a16:creationId xmlns:a16="http://schemas.microsoft.com/office/drawing/2014/main" id="{B760CD2D-5C04-054F-91ED-951AD77AC8DE}"/>
              </a:ext>
            </a:extLst>
          </p:cNvPr>
          <p:cNvSpPr/>
          <p:nvPr/>
        </p:nvSpPr>
        <p:spPr>
          <a:xfrm>
            <a:off x="4322217" y="4430004"/>
            <a:ext cx="2840477" cy="1306595"/>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Manager comments:</a:t>
            </a:r>
          </a:p>
          <a:p>
            <a:r>
              <a:rPr lang="en-GB" sz="1050" dirty="0">
                <a:solidFill>
                  <a:schemeClr val="tx1"/>
                </a:solidFill>
              </a:rPr>
              <a:t>These commitments will be monitored via the dashboard and during progress and feedback sessions. I am committed to allowing Jo one hour per week to fully focus on learning. She is encouraged to book a quiet room to do this away from distractions.</a:t>
            </a:r>
          </a:p>
        </p:txBody>
      </p:sp>
      <p:sp>
        <p:nvSpPr>
          <p:cNvPr id="24" name="Rectangle 23">
            <a:extLst>
              <a:ext uri="{FF2B5EF4-FFF2-40B4-BE49-F238E27FC236}">
                <a16:creationId xmlns:a16="http://schemas.microsoft.com/office/drawing/2014/main" id="{E6512D9B-0AD2-4146-949A-BB3E379D4AB8}"/>
              </a:ext>
            </a:extLst>
          </p:cNvPr>
          <p:cNvSpPr/>
          <p:nvPr/>
        </p:nvSpPr>
        <p:spPr>
          <a:xfrm>
            <a:off x="4322215" y="5865389"/>
            <a:ext cx="7620213" cy="749422"/>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Final review comments: </a:t>
            </a:r>
            <a:r>
              <a:rPr lang="en-GB" sz="1050" dirty="0">
                <a:solidFill>
                  <a:schemeClr val="tx1"/>
                </a:solidFill>
              </a:rPr>
              <a:t>26/06/2020</a:t>
            </a:r>
          </a:p>
          <a:p>
            <a:r>
              <a:rPr lang="en-GB" sz="1050" dirty="0">
                <a:solidFill>
                  <a:schemeClr val="tx1"/>
                </a:solidFill>
              </a:rPr>
              <a:t>I have successfully completed 4 learning paths that are most relevant to my current role and to support her progression toward applying for a promotional position. It has been difficult for me to find time to implement what I have learned but this will form the basis of my next learning plan.</a:t>
            </a:r>
          </a:p>
        </p:txBody>
      </p:sp>
      <p:sp>
        <p:nvSpPr>
          <p:cNvPr id="28" name="Rectangle 27">
            <a:extLst>
              <a:ext uri="{FF2B5EF4-FFF2-40B4-BE49-F238E27FC236}">
                <a16:creationId xmlns:a16="http://schemas.microsoft.com/office/drawing/2014/main" id="{C2D4C159-C8A2-124D-8DAA-6439C03B7C4B}"/>
              </a:ext>
            </a:extLst>
          </p:cNvPr>
          <p:cNvSpPr/>
          <p:nvPr/>
        </p:nvSpPr>
        <p:spPr>
          <a:xfrm>
            <a:off x="9633524" y="3081471"/>
            <a:ext cx="2308905" cy="1215435"/>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Progress summary: </a:t>
            </a:r>
            <a:r>
              <a:rPr lang="en-GB" sz="1050" dirty="0">
                <a:solidFill>
                  <a:schemeClr val="tx1"/>
                </a:solidFill>
              </a:rPr>
              <a:t>(DD/MM/YYY):</a:t>
            </a:r>
          </a:p>
        </p:txBody>
      </p:sp>
      <p:sp>
        <p:nvSpPr>
          <p:cNvPr id="29" name="Rectangle 28">
            <a:extLst>
              <a:ext uri="{FF2B5EF4-FFF2-40B4-BE49-F238E27FC236}">
                <a16:creationId xmlns:a16="http://schemas.microsoft.com/office/drawing/2014/main" id="{836529AD-46C7-7648-9E4A-C4185F840F5C}"/>
              </a:ext>
            </a:extLst>
          </p:cNvPr>
          <p:cNvSpPr/>
          <p:nvPr/>
        </p:nvSpPr>
        <p:spPr>
          <a:xfrm>
            <a:off x="9633524" y="4429016"/>
            <a:ext cx="2308905" cy="1307583"/>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Progress summary: </a:t>
            </a:r>
            <a:r>
              <a:rPr lang="en-GB" sz="1050" dirty="0">
                <a:solidFill>
                  <a:schemeClr val="tx1"/>
                </a:solidFill>
              </a:rPr>
              <a:t>(DD/MM/YYY):</a:t>
            </a:r>
          </a:p>
        </p:txBody>
      </p:sp>
    </p:spTree>
    <p:extLst>
      <p:ext uri="{BB962C8B-B14F-4D97-AF65-F5344CB8AC3E}">
        <p14:creationId xmlns:p14="http://schemas.microsoft.com/office/powerpoint/2010/main" val="20832051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BF9E3-FD0F-7B7B-B9F4-9C2432C7E1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6F7983-76E5-932F-9C59-BE1660162659}"/>
              </a:ext>
            </a:extLst>
          </p:cNvPr>
          <p:cNvSpPr>
            <a:spLocks noGrp="1"/>
          </p:cNvSpPr>
          <p:nvPr>
            <p:ph type="title"/>
          </p:nvPr>
        </p:nvSpPr>
        <p:spPr/>
        <p:txBody>
          <a:bodyPr/>
          <a:lstStyle/>
          <a:p>
            <a:r>
              <a:rPr lang="en-GB" dirty="0"/>
              <a:t>Smart Insights premium resources to help you</a:t>
            </a:r>
          </a:p>
        </p:txBody>
      </p:sp>
      <p:sp>
        <p:nvSpPr>
          <p:cNvPr id="3" name="Text Placeholder 2">
            <a:extLst>
              <a:ext uri="{FF2B5EF4-FFF2-40B4-BE49-F238E27FC236}">
                <a16:creationId xmlns:a16="http://schemas.microsoft.com/office/drawing/2014/main" id="{B4DEA5F8-47B7-CEE9-FE63-126FCA0E0241}"/>
              </a:ext>
            </a:extLst>
          </p:cNvPr>
          <p:cNvSpPr>
            <a:spLocks noGrp="1"/>
          </p:cNvSpPr>
          <p:nvPr>
            <p:ph type="body" idx="1"/>
          </p:nvPr>
        </p:nvSpPr>
        <p:spPr>
          <a:xfrm>
            <a:off x="213361" y="1779104"/>
            <a:ext cx="11713596" cy="1190238"/>
          </a:xfrm>
        </p:spPr>
        <p:txBody>
          <a:bodyPr/>
          <a:lstStyle/>
          <a:p>
            <a:r>
              <a:rPr lang="en-GB" sz="2400" dirty="0">
                <a:solidFill>
                  <a:schemeClr val="tx1"/>
                </a:solidFill>
              </a:rPr>
              <a:t>These are the best places to find resources to help your skills development:</a:t>
            </a:r>
          </a:p>
          <a:p>
            <a:pPr lvl="1"/>
            <a:r>
              <a:rPr lang="en-GB" sz="2400" dirty="0">
                <a:solidFill>
                  <a:schemeClr val="tx1"/>
                </a:solidFill>
                <a:hlinkClick r:id="rId2"/>
              </a:rPr>
              <a:t>Learning Path courses</a:t>
            </a:r>
            <a:r>
              <a:rPr lang="en-GB" sz="2400" dirty="0">
                <a:solidFill>
                  <a:schemeClr val="tx1"/>
                </a:solidFill>
              </a:rPr>
              <a:t>  - Start with the RACE Practical Digital Strategy Learning Path or choose modules for individual channels or developing AI Skills</a:t>
            </a:r>
          </a:p>
          <a:p>
            <a:pPr lvl="1"/>
            <a:r>
              <a:rPr lang="en-GB" sz="2400" dirty="0">
                <a:solidFill>
                  <a:schemeClr val="tx1"/>
                </a:solidFill>
                <a:hlinkClick r:id="rId3"/>
              </a:rPr>
              <a:t>All resources pages</a:t>
            </a:r>
            <a:r>
              <a:rPr lang="en-GB" sz="2400" dirty="0">
                <a:solidFill>
                  <a:schemeClr val="tx1"/>
                </a:solidFill>
              </a:rPr>
              <a:t> – Use these to apply your skills to real-world projects - you can select from over 190 templates and guide downloads grouped by toolkits for strategy, analytics and different channels</a:t>
            </a:r>
          </a:p>
          <a:p>
            <a:pPr lvl="1"/>
            <a:endParaRPr lang="en-GB" sz="2000" dirty="0">
              <a:solidFill>
                <a:schemeClr val="tx1"/>
              </a:solidFill>
            </a:endParaRPr>
          </a:p>
          <a:p>
            <a:r>
              <a:rPr lang="en-GB" sz="2400" dirty="0">
                <a:solidFill>
                  <a:schemeClr val="tx1"/>
                </a:solidFill>
              </a:rPr>
              <a:t>See our </a:t>
            </a:r>
            <a:r>
              <a:rPr lang="en-GB" sz="2400" dirty="0">
                <a:solidFill>
                  <a:schemeClr val="tx1"/>
                </a:solidFill>
                <a:hlinkClick r:id="rId4"/>
              </a:rPr>
              <a:t>membership benefits page</a:t>
            </a:r>
            <a:r>
              <a:rPr lang="en-GB" sz="2400" dirty="0">
                <a:solidFill>
                  <a:schemeClr val="tx1"/>
                </a:solidFill>
              </a:rPr>
              <a:t> for a summary of how we help </a:t>
            </a:r>
            <a:r>
              <a:rPr lang="en-GB" sz="2400">
                <a:solidFill>
                  <a:schemeClr val="tx1"/>
                </a:solidFill>
              </a:rPr>
              <a:t>our members</a:t>
            </a:r>
            <a:br>
              <a:rPr lang="en-GB" sz="2400">
                <a:solidFill>
                  <a:schemeClr val="tx1"/>
                </a:solidFill>
              </a:rPr>
            </a:br>
            <a:r>
              <a:rPr lang="en-GB" sz="2400">
                <a:solidFill>
                  <a:schemeClr val="tx1"/>
                </a:solidFill>
              </a:rPr>
              <a:t> </a:t>
            </a:r>
            <a:endParaRPr lang="en-GB" sz="2400" dirty="0">
              <a:solidFill>
                <a:schemeClr val="tx1"/>
              </a:solidFill>
            </a:endParaRPr>
          </a:p>
          <a:p>
            <a:pPr lvl="1"/>
            <a:endParaRPr lang="en-GB" sz="2400" dirty="0">
              <a:solidFill>
                <a:schemeClr val="tx1"/>
              </a:solidFill>
            </a:endParaRPr>
          </a:p>
        </p:txBody>
      </p:sp>
    </p:spTree>
    <p:extLst>
      <p:ext uri="{BB962C8B-B14F-4D97-AF65-F5344CB8AC3E}">
        <p14:creationId xmlns:p14="http://schemas.microsoft.com/office/powerpoint/2010/main" val="908957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C675AA9-C7C8-D94E-A8D9-B1241DEA9CC6}"/>
              </a:ext>
            </a:extLst>
          </p:cNvPr>
          <p:cNvSpPr/>
          <p:nvPr/>
        </p:nvSpPr>
        <p:spPr>
          <a:xfrm>
            <a:off x="324361" y="1201472"/>
            <a:ext cx="3916900" cy="572937"/>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My goal is to</a:t>
            </a:r>
          </a:p>
        </p:txBody>
      </p:sp>
      <p:sp>
        <p:nvSpPr>
          <p:cNvPr id="6" name="Rectangle 5">
            <a:extLst>
              <a:ext uri="{FF2B5EF4-FFF2-40B4-BE49-F238E27FC236}">
                <a16:creationId xmlns:a16="http://schemas.microsoft.com/office/drawing/2014/main" id="{B9880B15-C54A-4042-86D0-6DC55ACFC57F}"/>
              </a:ext>
            </a:extLst>
          </p:cNvPr>
          <p:cNvSpPr/>
          <p:nvPr/>
        </p:nvSpPr>
        <p:spPr>
          <a:xfrm>
            <a:off x="324358" y="3084191"/>
            <a:ext cx="3916900" cy="1215435"/>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My options:</a:t>
            </a:r>
          </a:p>
          <a:p>
            <a:endParaRPr lang="en-GB" sz="1050" dirty="0">
              <a:solidFill>
                <a:schemeClr val="tx1"/>
              </a:solidFill>
            </a:endParaRPr>
          </a:p>
        </p:txBody>
      </p:sp>
      <p:sp>
        <p:nvSpPr>
          <p:cNvPr id="7" name="Rectangle 6">
            <a:extLst>
              <a:ext uri="{FF2B5EF4-FFF2-40B4-BE49-F238E27FC236}">
                <a16:creationId xmlns:a16="http://schemas.microsoft.com/office/drawing/2014/main" id="{6ADA20ED-2109-3A40-9F79-06090FBAEC3C}"/>
              </a:ext>
            </a:extLst>
          </p:cNvPr>
          <p:cNvSpPr/>
          <p:nvPr/>
        </p:nvSpPr>
        <p:spPr>
          <a:xfrm>
            <a:off x="324361" y="1887168"/>
            <a:ext cx="3916900" cy="1072235"/>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My current reality:</a:t>
            </a:r>
          </a:p>
        </p:txBody>
      </p:sp>
      <p:sp>
        <p:nvSpPr>
          <p:cNvPr id="8" name="Rectangle 7">
            <a:extLst>
              <a:ext uri="{FF2B5EF4-FFF2-40B4-BE49-F238E27FC236}">
                <a16:creationId xmlns:a16="http://schemas.microsoft.com/office/drawing/2014/main" id="{B9D05E10-0417-3442-A292-3173835F38D8}"/>
              </a:ext>
            </a:extLst>
          </p:cNvPr>
          <p:cNvSpPr/>
          <p:nvPr/>
        </p:nvSpPr>
        <p:spPr>
          <a:xfrm>
            <a:off x="324358" y="4429016"/>
            <a:ext cx="3916900" cy="1310303"/>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My way forward:</a:t>
            </a:r>
          </a:p>
        </p:txBody>
      </p:sp>
      <p:sp>
        <p:nvSpPr>
          <p:cNvPr id="9" name="Rectangle 8">
            <a:extLst>
              <a:ext uri="{FF2B5EF4-FFF2-40B4-BE49-F238E27FC236}">
                <a16:creationId xmlns:a16="http://schemas.microsoft.com/office/drawing/2014/main" id="{EBEB11CB-594E-0849-B374-86C766911DD0}"/>
              </a:ext>
            </a:extLst>
          </p:cNvPr>
          <p:cNvSpPr/>
          <p:nvPr/>
        </p:nvSpPr>
        <p:spPr>
          <a:xfrm>
            <a:off x="324357" y="5865388"/>
            <a:ext cx="3916901" cy="749422"/>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Progress reviews and feedback sessions:</a:t>
            </a:r>
          </a:p>
        </p:txBody>
      </p:sp>
      <p:sp>
        <p:nvSpPr>
          <p:cNvPr id="10" name="Rectangle 9">
            <a:extLst>
              <a:ext uri="{FF2B5EF4-FFF2-40B4-BE49-F238E27FC236}">
                <a16:creationId xmlns:a16="http://schemas.microsoft.com/office/drawing/2014/main" id="{D34D76B9-1332-6845-A09E-879CFEADE782}"/>
              </a:ext>
            </a:extLst>
          </p:cNvPr>
          <p:cNvSpPr/>
          <p:nvPr/>
        </p:nvSpPr>
        <p:spPr>
          <a:xfrm>
            <a:off x="4322219" y="1887167"/>
            <a:ext cx="5230342" cy="1072235"/>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Manager comments:</a:t>
            </a:r>
          </a:p>
        </p:txBody>
      </p:sp>
      <p:sp>
        <p:nvSpPr>
          <p:cNvPr id="11" name="Rectangle 10">
            <a:extLst>
              <a:ext uri="{FF2B5EF4-FFF2-40B4-BE49-F238E27FC236}">
                <a16:creationId xmlns:a16="http://schemas.microsoft.com/office/drawing/2014/main" id="{DEA2F2DF-2BBF-F844-AEB7-ECC9ED03B2DC}"/>
              </a:ext>
            </a:extLst>
          </p:cNvPr>
          <p:cNvSpPr/>
          <p:nvPr/>
        </p:nvSpPr>
        <p:spPr>
          <a:xfrm>
            <a:off x="4322220" y="1201472"/>
            <a:ext cx="5230342" cy="572938"/>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Business goal match:</a:t>
            </a:r>
          </a:p>
          <a:p>
            <a:endParaRPr lang="en-GB" sz="1050" b="1" dirty="0">
              <a:solidFill>
                <a:schemeClr val="tx1"/>
              </a:solidFill>
            </a:endParaRPr>
          </a:p>
        </p:txBody>
      </p:sp>
      <p:sp>
        <p:nvSpPr>
          <p:cNvPr id="15" name="Rectangle 14">
            <a:extLst>
              <a:ext uri="{FF2B5EF4-FFF2-40B4-BE49-F238E27FC236}">
                <a16:creationId xmlns:a16="http://schemas.microsoft.com/office/drawing/2014/main" id="{4A40505E-E105-824D-8BB2-AFF3794B6736}"/>
              </a:ext>
            </a:extLst>
          </p:cNvPr>
          <p:cNvSpPr/>
          <p:nvPr/>
        </p:nvSpPr>
        <p:spPr>
          <a:xfrm>
            <a:off x="7243657" y="3081471"/>
            <a:ext cx="2308905" cy="1215435"/>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Progress summary: </a:t>
            </a:r>
            <a:r>
              <a:rPr lang="en-GB" sz="1050" dirty="0">
                <a:solidFill>
                  <a:schemeClr val="tx1"/>
                </a:solidFill>
              </a:rPr>
              <a:t>DD/05/2020</a:t>
            </a:r>
          </a:p>
          <a:p>
            <a:endParaRPr lang="en-GB" sz="1050" dirty="0">
              <a:solidFill>
                <a:schemeClr val="tx1"/>
              </a:solidFill>
            </a:endParaRPr>
          </a:p>
        </p:txBody>
      </p:sp>
      <p:sp>
        <p:nvSpPr>
          <p:cNvPr id="17" name="Rectangle 16">
            <a:extLst>
              <a:ext uri="{FF2B5EF4-FFF2-40B4-BE49-F238E27FC236}">
                <a16:creationId xmlns:a16="http://schemas.microsoft.com/office/drawing/2014/main" id="{3797A234-2FC9-6742-85FE-A4E107A65CE4}"/>
              </a:ext>
            </a:extLst>
          </p:cNvPr>
          <p:cNvSpPr/>
          <p:nvPr/>
        </p:nvSpPr>
        <p:spPr>
          <a:xfrm>
            <a:off x="7243657" y="4429016"/>
            <a:ext cx="2308905" cy="1307583"/>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Progress summary: </a:t>
            </a:r>
            <a:r>
              <a:rPr lang="en-GB" sz="1050" dirty="0">
                <a:solidFill>
                  <a:schemeClr val="tx1"/>
                </a:solidFill>
              </a:rPr>
              <a:t>DD/MM/YYY</a:t>
            </a:r>
          </a:p>
        </p:txBody>
      </p:sp>
      <p:sp>
        <p:nvSpPr>
          <p:cNvPr id="18" name="Rectangle 17">
            <a:extLst>
              <a:ext uri="{FF2B5EF4-FFF2-40B4-BE49-F238E27FC236}">
                <a16:creationId xmlns:a16="http://schemas.microsoft.com/office/drawing/2014/main" id="{14F0619D-492D-264E-BE3F-F5841D31A8E8}"/>
              </a:ext>
            </a:extLst>
          </p:cNvPr>
          <p:cNvSpPr/>
          <p:nvPr/>
        </p:nvSpPr>
        <p:spPr>
          <a:xfrm>
            <a:off x="324358" y="739565"/>
            <a:ext cx="3916900" cy="332517"/>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Individual Development Plan:</a:t>
            </a:r>
            <a:endParaRPr lang="en-GB" sz="1050" dirty="0">
              <a:solidFill>
                <a:schemeClr val="tx1"/>
              </a:solidFill>
            </a:endParaRPr>
          </a:p>
        </p:txBody>
      </p:sp>
      <p:sp>
        <p:nvSpPr>
          <p:cNvPr id="19" name="Rectangle 18">
            <a:extLst>
              <a:ext uri="{FF2B5EF4-FFF2-40B4-BE49-F238E27FC236}">
                <a16:creationId xmlns:a16="http://schemas.microsoft.com/office/drawing/2014/main" id="{3203CCE1-993F-6740-9885-E1C1472EFC79}"/>
              </a:ext>
            </a:extLst>
          </p:cNvPr>
          <p:cNvSpPr/>
          <p:nvPr/>
        </p:nvSpPr>
        <p:spPr>
          <a:xfrm>
            <a:off x="4322219" y="744166"/>
            <a:ext cx="2840477" cy="332517"/>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Plan start date: DD/MM/YYYY</a:t>
            </a:r>
          </a:p>
        </p:txBody>
      </p:sp>
      <p:sp>
        <p:nvSpPr>
          <p:cNvPr id="20" name="Rectangle 19">
            <a:extLst>
              <a:ext uri="{FF2B5EF4-FFF2-40B4-BE49-F238E27FC236}">
                <a16:creationId xmlns:a16="http://schemas.microsoft.com/office/drawing/2014/main" id="{3C787D48-A16B-C64E-8F93-62C331457E83}"/>
              </a:ext>
            </a:extLst>
          </p:cNvPr>
          <p:cNvSpPr/>
          <p:nvPr/>
        </p:nvSpPr>
        <p:spPr>
          <a:xfrm>
            <a:off x="7243657" y="739565"/>
            <a:ext cx="2308905" cy="332517"/>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Plan finish date: DD/MM/YYYY</a:t>
            </a:r>
          </a:p>
        </p:txBody>
      </p:sp>
      <p:sp>
        <p:nvSpPr>
          <p:cNvPr id="22" name="Rectangle 21">
            <a:extLst>
              <a:ext uri="{FF2B5EF4-FFF2-40B4-BE49-F238E27FC236}">
                <a16:creationId xmlns:a16="http://schemas.microsoft.com/office/drawing/2014/main" id="{DD5978C8-148A-504B-A803-0DE381D72EB6}"/>
              </a:ext>
            </a:extLst>
          </p:cNvPr>
          <p:cNvSpPr/>
          <p:nvPr/>
        </p:nvSpPr>
        <p:spPr>
          <a:xfrm>
            <a:off x="4322218" y="3085549"/>
            <a:ext cx="2840477" cy="1211357"/>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Manager comments:</a:t>
            </a:r>
          </a:p>
        </p:txBody>
      </p:sp>
      <p:sp>
        <p:nvSpPr>
          <p:cNvPr id="23" name="Rectangle 22">
            <a:extLst>
              <a:ext uri="{FF2B5EF4-FFF2-40B4-BE49-F238E27FC236}">
                <a16:creationId xmlns:a16="http://schemas.microsoft.com/office/drawing/2014/main" id="{B760CD2D-5C04-054F-91ED-951AD77AC8DE}"/>
              </a:ext>
            </a:extLst>
          </p:cNvPr>
          <p:cNvSpPr/>
          <p:nvPr/>
        </p:nvSpPr>
        <p:spPr>
          <a:xfrm>
            <a:off x="4322217" y="4430004"/>
            <a:ext cx="2840477" cy="1306595"/>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Manager comments:</a:t>
            </a:r>
          </a:p>
        </p:txBody>
      </p:sp>
      <p:sp>
        <p:nvSpPr>
          <p:cNvPr id="24" name="Rectangle 23">
            <a:extLst>
              <a:ext uri="{FF2B5EF4-FFF2-40B4-BE49-F238E27FC236}">
                <a16:creationId xmlns:a16="http://schemas.microsoft.com/office/drawing/2014/main" id="{E6512D9B-0AD2-4146-949A-BB3E379D4AB8}"/>
              </a:ext>
            </a:extLst>
          </p:cNvPr>
          <p:cNvSpPr/>
          <p:nvPr/>
        </p:nvSpPr>
        <p:spPr>
          <a:xfrm>
            <a:off x="4322215" y="5865389"/>
            <a:ext cx="7620213" cy="749422"/>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Final review comments: </a:t>
            </a:r>
            <a:r>
              <a:rPr lang="en-GB" sz="1050" dirty="0">
                <a:solidFill>
                  <a:schemeClr val="tx1"/>
                </a:solidFill>
              </a:rPr>
              <a:t>DD/MM/YYYY</a:t>
            </a:r>
          </a:p>
        </p:txBody>
      </p:sp>
      <p:sp>
        <p:nvSpPr>
          <p:cNvPr id="28" name="Rectangle 27">
            <a:extLst>
              <a:ext uri="{FF2B5EF4-FFF2-40B4-BE49-F238E27FC236}">
                <a16:creationId xmlns:a16="http://schemas.microsoft.com/office/drawing/2014/main" id="{C2D4C159-C8A2-124D-8DAA-6439C03B7C4B}"/>
              </a:ext>
            </a:extLst>
          </p:cNvPr>
          <p:cNvSpPr/>
          <p:nvPr/>
        </p:nvSpPr>
        <p:spPr>
          <a:xfrm>
            <a:off x="9633524" y="3081471"/>
            <a:ext cx="2308905" cy="1215435"/>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Progress summary: </a:t>
            </a:r>
            <a:r>
              <a:rPr lang="en-GB" sz="1050" dirty="0">
                <a:solidFill>
                  <a:schemeClr val="tx1"/>
                </a:solidFill>
              </a:rPr>
              <a:t>DD/MM/YYY</a:t>
            </a:r>
          </a:p>
        </p:txBody>
      </p:sp>
      <p:sp>
        <p:nvSpPr>
          <p:cNvPr id="29" name="Rectangle 28">
            <a:extLst>
              <a:ext uri="{FF2B5EF4-FFF2-40B4-BE49-F238E27FC236}">
                <a16:creationId xmlns:a16="http://schemas.microsoft.com/office/drawing/2014/main" id="{836529AD-46C7-7648-9E4A-C4185F840F5C}"/>
              </a:ext>
            </a:extLst>
          </p:cNvPr>
          <p:cNvSpPr/>
          <p:nvPr/>
        </p:nvSpPr>
        <p:spPr>
          <a:xfrm>
            <a:off x="9633524" y="4429016"/>
            <a:ext cx="2308905" cy="1307583"/>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Progress summary: </a:t>
            </a:r>
            <a:r>
              <a:rPr lang="en-GB" sz="1050" dirty="0">
                <a:solidFill>
                  <a:schemeClr val="tx1"/>
                </a:solidFill>
              </a:rPr>
              <a:t>DD/MM/YYY</a:t>
            </a:r>
          </a:p>
        </p:txBody>
      </p:sp>
    </p:spTree>
    <p:extLst>
      <p:ext uri="{BB962C8B-B14F-4D97-AF65-F5344CB8AC3E}">
        <p14:creationId xmlns:p14="http://schemas.microsoft.com/office/powerpoint/2010/main" val="2548275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A2E41D-FDD9-33DA-2DC4-B6152D6F28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891ABA-F381-ED18-05C6-69036F21E70C}"/>
              </a:ext>
            </a:extLst>
          </p:cNvPr>
          <p:cNvSpPr>
            <a:spLocks noGrp="1"/>
          </p:cNvSpPr>
          <p:nvPr>
            <p:ph type="title"/>
          </p:nvPr>
        </p:nvSpPr>
        <p:spPr/>
        <p:txBody>
          <a:bodyPr/>
          <a:lstStyle/>
          <a:p>
            <a:r>
              <a:rPr lang="en-GB" dirty="0"/>
              <a:t>Smart Insights premium resources to help you</a:t>
            </a:r>
          </a:p>
        </p:txBody>
      </p:sp>
      <p:sp>
        <p:nvSpPr>
          <p:cNvPr id="3" name="Text Placeholder 2">
            <a:extLst>
              <a:ext uri="{FF2B5EF4-FFF2-40B4-BE49-F238E27FC236}">
                <a16:creationId xmlns:a16="http://schemas.microsoft.com/office/drawing/2014/main" id="{3F96CCB5-1E45-4CFD-E44A-7E7D079481D5}"/>
              </a:ext>
            </a:extLst>
          </p:cNvPr>
          <p:cNvSpPr>
            <a:spLocks noGrp="1"/>
          </p:cNvSpPr>
          <p:nvPr>
            <p:ph type="body" idx="1"/>
          </p:nvPr>
        </p:nvSpPr>
        <p:spPr>
          <a:xfrm>
            <a:off x="213361" y="1779104"/>
            <a:ext cx="11713596" cy="1190238"/>
          </a:xfrm>
        </p:spPr>
        <p:txBody>
          <a:bodyPr/>
          <a:lstStyle/>
          <a:p>
            <a:r>
              <a:rPr lang="en-GB" sz="2400" dirty="0">
                <a:solidFill>
                  <a:schemeClr val="tx1"/>
                </a:solidFill>
              </a:rPr>
              <a:t>These are the best places to find resources to help your skills development:</a:t>
            </a:r>
          </a:p>
          <a:p>
            <a:pPr lvl="1"/>
            <a:r>
              <a:rPr lang="en-GB" sz="2400" dirty="0">
                <a:solidFill>
                  <a:schemeClr val="tx1"/>
                </a:solidFill>
                <a:hlinkClick r:id="rId2"/>
              </a:rPr>
              <a:t>Learning Path courses</a:t>
            </a:r>
            <a:r>
              <a:rPr lang="en-GB" sz="2400" dirty="0">
                <a:solidFill>
                  <a:schemeClr val="tx1"/>
                </a:solidFill>
              </a:rPr>
              <a:t>  - Start with the RACE Practical Digital Strategy Learning Path or choose modules for individual channels or developing AI Skills</a:t>
            </a:r>
          </a:p>
          <a:p>
            <a:pPr lvl="1"/>
            <a:r>
              <a:rPr lang="en-GB" sz="2400" dirty="0">
                <a:solidFill>
                  <a:schemeClr val="tx1"/>
                </a:solidFill>
                <a:hlinkClick r:id="rId3"/>
              </a:rPr>
              <a:t>All resources pages</a:t>
            </a:r>
            <a:r>
              <a:rPr lang="en-GB" sz="2400" dirty="0">
                <a:solidFill>
                  <a:schemeClr val="tx1"/>
                </a:solidFill>
              </a:rPr>
              <a:t> – Use these to apply your skills to real-world projects - you can select from over 190 templates and guide downloads grouped by toolkits for strategy, analytics and different channels</a:t>
            </a:r>
          </a:p>
          <a:p>
            <a:pPr lvl="1"/>
            <a:endParaRPr lang="en-GB" sz="2000" dirty="0">
              <a:solidFill>
                <a:schemeClr val="tx1"/>
              </a:solidFill>
            </a:endParaRPr>
          </a:p>
          <a:p>
            <a:r>
              <a:rPr lang="en-GB" sz="2400" dirty="0">
                <a:solidFill>
                  <a:schemeClr val="tx1"/>
                </a:solidFill>
              </a:rPr>
              <a:t>See our </a:t>
            </a:r>
            <a:r>
              <a:rPr lang="en-GB" sz="2400" dirty="0">
                <a:solidFill>
                  <a:schemeClr val="tx1"/>
                </a:solidFill>
                <a:hlinkClick r:id="rId4"/>
              </a:rPr>
              <a:t>membership benefits page</a:t>
            </a:r>
            <a:r>
              <a:rPr lang="en-GB" sz="2400" dirty="0">
                <a:solidFill>
                  <a:schemeClr val="tx1"/>
                </a:solidFill>
              </a:rPr>
              <a:t> for a summary of how we help our members</a:t>
            </a:r>
          </a:p>
        </p:txBody>
      </p:sp>
    </p:spTree>
    <p:extLst>
      <p:ext uri="{BB962C8B-B14F-4D97-AF65-F5344CB8AC3E}">
        <p14:creationId xmlns:p14="http://schemas.microsoft.com/office/powerpoint/2010/main" val="967070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BC57B-8136-66C1-1A48-3EAC1EF7CD29}"/>
              </a:ext>
            </a:extLst>
          </p:cNvPr>
          <p:cNvSpPr>
            <a:spLocks noGrp="1"/>
          </p:cNvSpPr>
          <p:nvPr>
            <p:ph type="title"/>
          </p:nvPr>
        </p:nvSpPr>
        <p:spPr/>
        <p:txBody>
          <a:bodyPr/>
          <a:lstStyle/>
          <a:p>
            <a:r>
              <a:rPr lang="en-US" dirty="0"/>
              <a:t>GROW: Goal</a:t>
            </a:r>
          </a:p>
        </p:txBody>
      </p:sp>
      <p:sp>
        <p:nvSpPr>
          <p:cNvPr id="3" name="Text Placeholder 2">
            <a:extLst>
              <a:ext uri="{FF2B5EF4-FFF2-40B4-BE49-F238E27FC236}">
                <a16:creationId xmlns:a16="http://schemas.microsoft.com/office/drawing/2014/main" id="{496A3D89-4E0D-4F8C-6C4E-4E602EDD8F5A}"/>
              </a:ext>
            </a:extLst>
          </p:cNvPr>
          <p:cNvSpPr>
            <a:spLocks noGrp="1"/>
          </p:cNvSpPr>
          <p:nvPr>
            <p:ph type="body" idx="1"/>
          </p:nvPr>
        </p:nvSpPr>
        <p:spPr/>
        <p:txBody>
          <a:bodyPr/>
          <a:lstStyle/>
          <a:p>
            <a:r>
              <a:rPr lang="en-US" i="1" dirty="0"/>
              <a:t>Aim</a:t>
            </a:r>
            <a:r>
              <a:rPr lang="en-US" dirty="0"/>
              <a:t>: Create a simple goal statement which is SMART.</a:t>
            </a:r>
            <a:br>
              <a:rPr lang="en-US" dirty="0"/>
            </a:br>
            <a:endParaRPr lang="en-US" dirty="0"/>
          </a:p>
          <a:p>
            <a:r>
              <a:rPr lang="en-US" i="1" dirty="0"/>
              <a:t>Tools to help formulate your goal</a:t>
            </a:r>
            <a:r>
              <a:rPr lang="en-US" dirty="0"/>
              <a:t>: </a:t>
            </a:r>
            <a:br>
              <a:rPr lang="en-US" dirty="0"/>
            </a:br>
            <a:r>
              <a:rPr lang="en-US" dirty="0"/>
              <a:t>List of questions for employees  </a:t>
            </a:r>
          </a:p>
          <a:p>
            <a:r>
              <a:rPr lang="en-US" dirty="0"/>
              <a:t>	The Golden Circle</a:t>
            </a:r>
          </a:p>
          <a:p>
            <a:r>
              <a:rPr lang="en-US" dirty="0"/>
              <a:t>	BHAG</a:t>
            </a:r>
            <a:br>
              <a:rPr lang="en-US" dirty="0"/>
            </a:br>
            <a:endParaRPr lang="en-US" dirty="0"/>
          </a:p>
        </p:txBody>
      </p:sp>
    </p:spTree>
    <p:extLst>
      <p:ext uri="{BB962C8B-B14F-4D97-AF65-F5344CB8AC3E}">
        <p14:creationId xmlns:p14="http://schemas.microsoft.com/office/powerpoint/2010/main" val="856739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a:extLst>
              <a:ext uri="{FF2B5EF4-FFF2-40B4-BE49-F238E27FC236}">
                <a16:creationId xmlns:a16="http://schemas.microsoft.com/office/drawing/2014/main" id="{F006FAD3-8D58-D14B-A0A0-B5B1D215D526}"/>
              </a:ext>
            </a:extLst>
          </p:cNvPr>
          <p:cNvSpPr/>
          <p:nvPr/>
        </p:nvSpPr>
        <p:spPr>
          <a:xfrm>
            <a:off x="400930" y="1709530"/>
            <a:ext cx="5440512" cy="531255"/>
          </a:xfrm>
          <a:prstGeom prst="roundRect">
            <a:avLst/>
          </a:prstGeom>
          <a:solidFill>
            <a:sysClr val="window" lastClr="FFFFFF">
              <a:lumMod val="95000"/>
              <a:hueOff val="0"/>
              <a:satOff val="0"/>
              <a:lumOff val="0"/>
              <a:alphaOff val="0"/>
            </a:sysClr>
          </a:solidFill>
          <a:ln>
            <a:noFill/>
          </a:ln>
          <a:effectLst/>
        </p:spPr>
        <p:txBody>
          <a:bodyPr rtlCol="0" anchor="ctr"/>
          <a:lstStyle/>
          <a:p>
            <a:pPr algn="ctr"/>
            <a:r>
              <a:rPr lang="en-GB" dirty="0"/>
              <a:t>Questions for employees</a:t>
            </a:r>
          </a:p>
        </p:txBody>
      </p:sp>
      <p:sp>
        <p:nvSpPr>
          <p:cNvPr id="8" name="Rounded Rectangle 7">
            <a:extLst>
              <a:ext uri="{FF2B5EF4-FFF2-40B4-BE49-F238E27FC236}">
                <a16:creationId xmlns:a16="http://schemas.microsoft.com/office/drawing/2014/main" id="{18D096B4-F492-9A46-962F-08E1185A98E0}"/>
              </a:ext>
            </a:extLst>
          </p:cNvPr>
          <p:cNvSpPr/>
          <p:nvPr/>
        </p:nvSpPr>
        <p:spPr>
          <a:xfrm>
            <a:off x="6350559" y="1709530"/>
            <a:ext cx="5440512" cy="531255"/>
          </a:xfrm>
          <a:prstGeom prst="roundRect">
            <a:avLst/>
          </a:prstGeom>
          <a:solidFill>
            <a:schemeClr val="bg2">
              <a:lumMod val="90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solidFill>
                  <a:sysClr val="windowText" lastClr="000000"/>
                </a:solidFill>
              </a:rPr>
              <a:t>Reality check</a:t>
            </a:r>
          </a:p>
        </p:txBody>
      </p:sp>
      <p:sp>
        <p:nvSpPr>
          <p:cNvPr id="9" name="Title 8">
            <a:extLst>
              <a:ext uri="{FF2B5EF4-FFF2-40B4-BE49-F238E27FC236}">
                <a16:creationId xmlns:a16="http://schemas.microsoft.com/office/drawing/2014/main" id="{10A8E953-7465-DF45-BA1D-092244AB4C7D}"/>
              </a:ext>
            </a:extLst>
          </p:cNvPr>
          <p:cNvSpPr>
            <a:spLocks noGrp="1"/>
          </p:cNvSpPr>
          <p:nvPr>
            <p:ph type="title"/>
          </p:nvPr>
        </p:nvSpPr>
        <p:spPr/>
        <p:txBody>
          <a:bodyPr/>
          <a:lstStyle/>
          <a:p>
            <a:r>
              <a:rPr lang="en-GB" dirty="0"/>
              <a:t>Goal: What do you want to achieve?</a:t>
            </a:r>
          </a:p>
        </p:txBody>
      </p:sp>
      <p:sp>
        <p:nvSpPr>
          <p:cNvPr id="10" name="Rounded Rectangle 9">
            <a:extLst>
              <a:ext uri="{FF2B5EF4-FFF2-40B4-BE49-F238E27FC236}">
                <a16:creationId xmlns:a16="http://schemas.microsoft.com/office/drawing/2014/main" id="{1F7C2812-C59E-334C-BB05-27F3BA6E69A5}"/>
              </a:ext>
            </a:extLst>
          </p:cNvPr>
          <p:cNvSpPr/>
          <p:nvPr/>
        </p:nvSpPr>
        <p:spPr>
          <a:xfrm>
            <a:off x="400930" y="2361364"/>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r>
              <a:rPr lang="en-GB" sz="1600" dirty="0"/>
              <a:t>Where do you see yourself in one, five and 10 years?</a:t>
            </a:r>
          </a:p>
        </p:txBody>
      </p:sp>
      <p:pic>
        <p:nvPicPr>
          <p:cNvPr id="17" name="Graphic 16" descr="Stopwatch">
            <a:extLst>
              <a:ext uri="{FF2B5EF4-FFF2-40B4-BE49-F238E27FC236}">
                <a16:creationId xmlns:a16="http://schemas.microsoft.com/office/drawing/2014/main" id="{3C59FDAA-4ED5-E644-8492-0504789CC5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3627" y="2467027"/>
            <a:ext cx="385288" cy="385288"/>
          </a:xfrm>
          <a:prstGeom prst="rect">
            <a:avLst/>
          </a:prstGeom>
        </p:spPr>
      </p:pic>
      <p:sp>
        <p:nvSpPr>
          <p:cNvPr id="22" name="Rounded Rectangle 21">
            <a:extLst>
              <a:ext uri="{FF2B5EF4-FFF2-40B4-BE49-F238E27FC236}">
                <a16:creationId xmlns:a16="http://schemas.microsoft.com/office/drawing/2014/main" id="{80258C59-952D-024C-9093-7DF5C7EA080D}"/>
              </a:ext>
            </a:extLst>
          </p:cNvPr>
          <p:cNvSpPr/>
          <p:nvPr/>
        </p:nvSpPr>
        <p:spPr>
          <a:xfrm>
            <a:off x="400930" y="3093943"/>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What skills do you want to develop next?</a:t>
            </a:r>
            <a:endParaRPr lang="en-US" sz="1600" dirty="0">
              <a:solidFill>
                <a:sysClr val="windowText" lastClr="000000">
                  <a:hueOff val="0"/>
                  <a:satOff val="0"/>
                  <a:lumOff val="0"/>
                  <a:alphaOff val="0"/>
                </a:sysClr>
              </a:solidFill>
            </a:endParaRPr>
          </a:p>
        </p:txBody>
      </p:sp>
      <p:pic>
        <p:nvPicPr>
          <p:cNvPr id="23" name="Graphic 22" descr="User network">
            <a:extLst>
              <a:ext uri="{FF2B5EF4-FFF2-40B4-BE49-F238E27FC236}">
                <a16:creationId xmlns:a16="http://schemas.microsoft.com/office/drawing/2014/main" id="{F9D9EA3C-481E-0C4F-8447-2994DF216F45}"/>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543627" y="3199606"/>
            <a:ext cx="385288" cy="385288"/>
          </a:xfrm>
          <a:prstGeom prst="rect">
            <a:avLst/>
          </a:prstGeom>
        </p:spPr>
      </p:pic>
      <p:sp>
        <p:nvSpPr>
          <p:cNvPr id="19" name="Rounded Rectangle 18">
            <a:extLst>
              <a:ext uri="{FF2B5EF4-FFF2-40B4-BE49-F238E27FC236}">
                <a16:creationId xmlns:a16="http://schemas.microsoft.com/office/drawing/2014/main" id="{EB83B352-6119-4D4E-8E13-FC7FF2A7977C}"/>
              </a:ext>
            </a:extLst>
          </p:cNvPr>
          <p:cNvSpPr/>
          <p:nvPr/>
        </p:nvSpPr>
        <p:spPr>
          <a:xfrm>
            <a:off x="400930" y="6060106"/>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What do you hope to create or what kind of impact do you want to make?</a:t>
            </a:r>
            <a:endParaRPr lang="en-US" sz="1600" dirty="0">
              <a:solidFill>
                <a:sysClr val="windowText" lastClr="000000">
                  <a:hueOff val="0"/>
                  <a:satOff val="0"/>
                  <a:lumOff val="0"/>
                  <a:alphaOff val="0"/>
                </a:sysClr>
              </a:solidFill>
            </a:endParaRPr>
          </a:p>
        </p:txBody>
      </p:sp>
      <p:pic>
        <p:nvPicPr>
          <p:cNvPr id="20" name="Graphic 19" descr="Lightbulb and gear">
            <a:extLst>
              <a:ext uri="{FF2B5EF4-FFF2-40B4-BE49-F238E27FC236}">
                <a16:creationId xmlns:a16="http://schemas.microsoft.com/office/drawing/2014/main" id="{7C13D03F-8C0A-5341-9722-9F8784EA61BD}"/>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543627" y="6165769"/>
            <a:ext cx="385288" cy="385288"/>
          </a:xfrm>
          <a:prstGeom prst="rect">
            <a:avLst/>
          </a:prstGeom>
        </p:spPr>
      </p:pic>
      <p:sp>
        <p:nvSpPr>
          <p:cNvPr id="24" name="Rounded Rectangle 23">
            <a:extLst>
              <a:ext uri="{FF2B5EF4-FFF2-40B4-BE49-F238E27FC236}">
                <a16:creationId xmlns:a16="http://schemas.microsoft.com/office/drawing/2014/main" id="{443A81A1-6054-0A41-B738-1F54B45466F2}"/>
              </a:ext>
            </a:extLst>
          </p:cNvPr>
          <p:cNvSpPr/>
          <p:nvPr/>
        </p:nvSpPr>
        <p:spPr>
          <a:xfrm>
            <a:off x="400930" y="3826522"/>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What current tasks and projects do you enjoy the most?</a:t>
            </a:r>
            <a:endParaRPr lang="en-US" sz="1600" dirty="0">
              <a:solidFill>
                <a:sysClr val="windowText" lastClr="000000">
                  <a:hueOff val="0"/>
                  <a:satOff val="0"/>
                  <a:lumOff val="0"/>
                  <a:alphaOff val="0"/>
                </a:sysClr>
              </a:solidFill>
            </a:endParaRPr>
          </a:p>
        </p:txBody>
      </p:sp>
      <p:pic>
        <p:nvPicPr>
          <p:cNvPr id="25" name="Graphic 24" descr="Lightbulb and pencil">
            <a:extLst>
              <a:ext uri="{FF2B5EF4-FFF2-40B4-BE49-F238E27FC236}">
                <a16:creationId xmlns:a16="http://schemas.microsoft.com/office/drawing/2014/main" id="{287B70D9-E7CA-8D44-BFE8-C59AF2F6D3EF}"/>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543627" y="3932185"/>
            <a:ext cx="385288" cy="385288"/>
          </a:xfrm>
          <a:prstGeom prst="rect">
            <a:avLst/>
          </a:prstGeom>
        </p:spPr>
      </p:pic>
      <p:sp>
        <p:nvSpPr>
          <p:cNvPr id="26" name="Rounded Rectangle 25">
            <a:extLst>
              <a:ext uri="{FF2B5EF4-FFF2-40B4-BE49-F238E27FC236}">
                <a16:creationId xmlns:a16="http://schemas.microsoft.com/office/drawing/2014/main" id="{E3DA2AC9-8476-5A4A-BE5B-68F799FFA3F0}"/>
              </a:ext>
            </a:extLst>
          </p:cNvPr>
          <p:cNvSpPr/>
          <p:nvPr/>
        </p:nvSpPr>
        <p:spPr>
          <a:xfrm>
            <a:off x="400930" y="4559101"/>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What future opportunities and projects excite you?</a:t>
            </a:r>
            <a:endParaRPr lang="en-US" sz="1600" dirty="0">
              <a:solidFill>
                <a:sysClr val="windowText" lastClr="000000">
                  <a:hueOff val="0"/>
                  <a:satOff val="0"/>
                  <a:lumOff val="0"/>
                  <a:alphaOff val="0"/>
                </a:sysClr>
              </a:solidFill>
            </a:endParaRPr>
          </a:p>
        </p:txBody>
      </p:sp>
      <p:pic>
        <p:nvPicPr>
          <p:cNvPr id="27" name="Graphic 26" descr="Fireworks">
            <a:extLst>
              <a:ext uri="{FF2B5EF4-FFF2-40B4-BE49-F238E27FC236}">
                <a16:creationId xmlns:a16="http://schemas.microsoft.com/office/drawing/2014/main" id="{A9CC3FC0-284F-E844-94B9-E6610C0E2E66}"/>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543627" y="4664764"/>
            <a:ext cx="385288" cy="385288"/>
          </a:xfrm>
          <a:prstGeom prst="rect">
            <a:avLst/>
          </a:prstGeom>
        </p:spPr>
      </p:pic>
      <p:sp>
        <p:nvSpPr>
          <p:cNvPr id="28" name="Rounded Rectangle 27">
            <a:extLst>
              <a:ext uri="{FF2B5EF4-FFF2-40B4-BE49-F238E27FC236}">
                <a16:creationId xmlns:a16="http://schemas.microsoft.com/office/drawing/2014/main" id="{78B44C4B-B862-6C4C-A123-5698CC2841C1}"/>
              </a:ext>
            </a:extLst>
          </p:cNvPr>
          <p:cNvSpPr/>
          <p:nvPr/>
        </p:nvSpPr>
        <p:spPr>
          <a:xfrm>
            <a:off x="400930" y="5291680"/>
            <a:ext cx="5440512" cy="612000"/>
          </a:xfrm>
          <a:prstGeom prst="roundRect">
            <a:avLst/>
          </a:prstGeom>
          <a:solidFill>
            <a:sysClr val="window" lastClr="FFFFFF">
              <a:lumMod val="95000"/>
              <a:hueOff val="0"/>
              <a:satOff val="0"/>
              <a:lumOff val="0"/>
              <a:alphaOff val="0"/>
            </a:sysClr>
          </a:solidFill>
          <a:ln>
            <a:no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What kinds of work experiences do you want to have?</a:t>
            </a:r>
            <a:endParaRPr lang="en-US" sz="1600" dirty="0">
              <a:solidFill>
                <a:sysClr val="windowText" lastClr="000000">
                  <a:hueOff val="0"/>
                  <a:satOff val="0"/>
                  <a:lumOff val="0"/>
                  <a:alphaOff val="0"/>
                </a:sysClr>
              </a:solidFill>
            </a:endParaRPr>
          </a:p>
        </p:txBody>
      </p:sp>
      <p:pic>
        <p:nvPicPr>
          <p:cNvPr id="29" name="Graphic 28" descr="Moustache face with solid fill">
            <a:extLst>
              <a:ext uri="{FF2B5EF4-FFF2-40B4-BE49-F238E27FC236}">
                <a16:creationId xmlns:a16="http://schemas.microsoft.com/office/drawing/2014/main" id="{96D81793-D98A-2E46-A398-08DF7592A857}"/>
              </a:ext>
            </a:extLst>
          </p:cNvPr>
          <p:cNvPicPr>
            <a:picLocks noChangeAspect="1"/>
          </p:cNvPicPr>
          <p:nvPr/>
        </p:nvPicPr>
        <p:blipFill>
          <a:blip r:embed="rId12">
            <a:extLst>
              <a:ext uri="{96DAC541-7B7A-43D3-8B79-37D633B846F1}">
                <asvg:svgBlip xmlns:asvg="http://schemas.microsoft.com/office/drawing/2016/SVG/main" r:embed="rId13"/>
              </a:ext>
            </a:extLst>
          </a:blip>
          <a:srcRect/>
          <a:stretch/>
        </p:blipFill>
        <p:spPr>
          <a:xfrm>
            <a:off x="543627" y="5397343"/>
            <a:ext cx="385288" cy="385288"/>
          </a:xfrm>
          <a:prstGeom prst="rect">
            <a:avLst/>
          </a:prstGeom>
        </p:spPr>
      </p:pic>
      <p:sp>
        <p:nvSpPr>
          <p:cNvPr id="36" name="Rounded Rectangle 35">
            <a:extLst>
              <a:ext uri="{FF2B5EF4-FFF2-40B4-BE49-F238E27FC236}">
                <a16:creationId xmlns:a16="http://schemas.microsoft.com/office/drawing/2014/main" id="{7AF893F8-A4C7-C640-A8FB-3C89A0626DAC}"/>
              </a:ext>
            </a:extLst>
          </p:cNvPr>
          <p:cNvSpPr/>
          <p:nvPr/>
        </p:nvSpPr>
        <p:spPr>
          <a:xfrm>
            <a:off x="6350558" y="2361364"/>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r>
              <a:rPr lang="en-GB" sz="1600" dirty="0"/>
              <a:t>Is the goal specific enough to be actionable?</a:t>
            </a:r>
          </a:p>
        </p:txBody>
      </p:sp>
      <p:pic>
        <p:nvPicPr>
          <p:cNvPr id="37" name="Graphic 36" descr="Stopwatch">
            <a:extLst>
              <a:ext uri="{FF2B5EF4-FFF2-40B4-BE49-F238E27FC236}">
                <a16:creationId xmlns:a16="http://schemas.microsoft.com/office/drawing/2014/main" id="{91F79BE3-631A-8F48-90AA-78B28C09055E}"/>
              </a:ext>
            </a:extLst>
          </p:cNvPr>
          <p:cNvPicPr>
            <a:picLocks noChangeAspect="1"/>
          </p:cNvPicPr>
          <p:nvPr/>
        </p:nvPicPr>
        <p:blipFill>
          <a:blip r:embed="rId2">
            <a:extLst>
              <a:ext uri="{96DAC541-7B7A-43D3-8B79-37D633B846F1}">
                <asvg:svgBlip xmlns:asvg="http://schemas.microsoft.com/office/drawing/2016/SVG/main" r:embed="rId14"/>
              </a:ext>
            </a:extLst>
          </a:blip>
          <a:stretch>
            <a:fillRect/>
          </a:stretch>
        </p:blipFill>
        <p:spPr>
          <a:xfrm>
            <a:off x="6493255" y="2467027"/>
            <a:ext cx="385288" cy="385288"/>
          </a:xfrm>
          <a:prstGeom prst="rect">
            <a:avLst/>
          </a:prstGeom>
        </p:spPr>
      </p:pic>
      <p:sp>
        <p:nvSpPr>
          <p:cNvPr id="38" name="Rounded Rectangle 37">
            <a:extLst>
              <a:ext uri="{FF2B5EF4-FFF2-40B4-BE49-F238E27FC236}">
                <a16:creationId xmlns:a16="http://schemas.microsoft.com/office/drawing/2014/main" id="{7F510E4D-79D9-BE49-A1BA-06EC6283B2E4}"/>
              </a:ext>
            </a:extLst>
          </p:cNvPr>
          <p:cNvSpPr/>
          <p:nvPr/>
        </p:nvSpPr>
        <p:spPr>
          <a:xfrm>
            <a:off x="6350558" y="3093943"/>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Can progress be tracked easily?</a:t>
            </a:r>
            <a:endParaRPr lang="en-US" sz="1600" dirty="0">
              <a:solidFill>
                <a:sysClr val="windowText" lastClr="000000">
                  <a:hueOff val="0"/>
                  <a:satOff val="0"/>
                  <a:lumOff val="0"/>
                  <a:alphaOff val="0"/>
                </a:sysClr>
              </a:solidFill>
            </a:endParaRPr>
          </a:p>
        </p:txBody>
      </p:sp>
      <p:pic>
        <p:nvPicPr>
          <p:cNvPr id="39" name="Graphic 38" descr="User network">
            <a:extLst>
              <a:ext uri="{FF2B5EF4-FFF2-40B4-BE49-F238E27FC236}">
                <a16:creationId xmlns:a16="http://schemas.microsoft.com/office/drawing/2014/main" id="{E27168FA-5C63-8643-A8DC-5024D703079A}"/>
              </a:ext>
            </a:extLst>
          </p:cNvPr>
          <p:cNvPicPr>
            <a:picLocks noChangeAspect="1"/>
          </p:cNvPicPr>
          <p:nvPr/>
        </p:nvPicPr>
        <p:blipFill>
          <a:blip r:embed="rId4">
            <a:extLst>
              <a:ext uri="{96DAC541-7B7A-43D3-8B79-37D633B846F1}">
                <asvg:svgBlip xmlns:asvg="http://schemas.microsoft.com/office/drawing/2016/SVG/main" r:embed="rId15"/>
              </a:ext>
            </a:extLst>
          </a:blip>
          <a:srcRect/>
          <a:stretch/>
        </p:blipFill>
        <p:spPr>
          <a:xfrm>
            <a:off x="6493255" y="3199606"/>
            <a:ext cx="385288" cy="385288"/>
          </a:xfrm>
          <a:prstGeom prst="rect">
            <a:avLst/>
          </a:prstGeom>
        </p:spPr>
      </p:pic>
      <p:sp>
        <p:nvSpPr>
          <p:cNvPr id="40" name="Rounded Rectangle 39">
            <a:extLst>
              <a:ext uri="{FF2B5EF4-FFF2-40B4-BE49-F238E27FC236}">
                <a16:creationId xmlns:a16="http://schemas.microsoft.com/office/drawing/2014/main" id="{D03C4439-8F99-8946-A52E-BAEDDCD6566B}"/>
              </a:ext>
            </a:extLst>
          </p:cNvPr>
          <p:cNvSpPr/>
          <p:nvPr/>
        </p:nvSpPr>
        <p:spPr>
          <a:xfrm>
            <a:off x="6350558" y="6060106"/>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What goals would you set set if you were in their position?</a:t>
            </a:r>
            <a:endParaRPr lang="en-US" sz="1600" dirty="0">
              <a:solidFill>
                <a:sysClr val="windowText" lastClr="000000">
                  <a:hueOff val="0"/>
                  <a:satOff val="0"/>
                  <a:lumOff val="0"/>
                  <a:alphaOff val="0"/>
                </a:sysClr>
              </a:solidFill>
            </a:endParaRPr>
          </a:p>
        </p:txBody>
      </p:sp>
      <p:pic>
        <p:nvPicPr>
          <p:cNvPr id="41" name="Graphic 40" descr="Lightbulb and gear">
            <a:extLst>
              <a:ext uri="{FF2B5EF4-FFF2-40B4-BE49-F238E27FC236}">
                <a16:creationId xmlns:a16="http://schemas.microsoft.com/office/drawing/2014/main" id="{3186A50F-789D-DA43-A7E9-DCBD7035AFC1}"/>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6493255" y="6165769"/>
            <a:ext cx="385288" cy="385288"/>
          </a:xfrm>
          <a:prstGeom prst="rect">
            <a:avLst/>
          </a:prstGeom>
        </p:spPr>
      </p:pic>
      <p:sp>
        <p:nvSpPr>
          <p:cNvPr id="42" name="Rounded Rectangle 41">
            <a:extLst>
              <a:ext uri="{FF2B5EF4-FFF2-40B4-BE49-F238E27FC236}">
                <a16:creationId xmlns:a16="http://schemas.microsoft.com/office/drawing/2014/main" id="{8624D8B0-0958-5F47-81E7-8BFADC4E62AE}"/>
              </a:ext>
            </a:extLst>
          </p:cNvPr>
          <p:cNvSpPr/>
          <p:nvPr/>
        </p:nvSpPr>
        <p:spPr>
          <a:xfrm>
            <a:off x="6350558" y="3826522"/>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Is the goal attainable and within reach?</a:t>
            </a:r>
            <a:endParaRPr lang="en-US" sz="1600" dirty="0">
              <a:solidFill>
                <a:sysClr val="windowText" lastClr="000000">
                  <a:hueOff val="0"/>
                  <a:satOff val="0"/>
                  <a:lumOff val="0"/>
                  <a:alphaOff val="0"/>
                </a:sysClr>
              </a:solidFill>
            </a:endParaRPr>
          </a:p>
        </p:txBody>
      </p:sp>
      <p:pic>
        <p:nvPicPr>
          <p:cNvPr id="43" name="Graphic 42" descr="Lightbulb and pencil">
            <a:extLst>
              <a:ext uri="{FF2B5EF4-FFF2-40B4-BE49-F238E27FC236}">
                <a16:creationId xmlns:a16="http://schemas.microsoft.com/office/drawing/2014/main" id="{49BD7B1E-822C-2E43-8AE6-2AA7DFB71566}"/>
              </a:ext>
            </a:extLst>
          </p:cNvPr>
          <p:cNvPicPr>
            <a:picLocks noChangeAspect="1"/>
          </p:cNvPicPr>
          <p:nvPr/>
        </p:nvPicPr>
        <p:blipFill>
          <a:blip r:embed="rId8">
            <a:extLst>
              <a:ext uri="{96DAC541-7B7A-43D3-8B79-37D633B846F1}">
                <asvg:svgBlip xmlns:asvg="http://schemas.microsoft.com/office/drawing/2016/SVG/main" r:embed="rId16"/>
              </a:ext>
            </a:extLst>
          </a:blip>
          <a:srcRect/>
          <a:stretch/>
        </p:blipFill>
        <p:spPr>
          <a:xfrm>
            <a:off x="6493255" y="3932185"/>
            <a:ext cx="385288" cy="385288"/>
          </a:xfrm>
          <a:prstGeom prst="rect">
            <a:avLst/>
          </a:prstGeom>
        </p:spPr>
      </p:pic>
      <p:sp>
        <p:nvSpPr>
          <p:cNvPr id="44" name="Rounded Rectangle 43">
            <a:extLst>
              <a:ext uri="{FF2B5EF4-FFF2-40B4-BE49-F238E27FC236}">
                <a16:creationId xmlns:a16="http://schemas.microsoft.com/office/drawing/2014/main" id="{9855164B-C32A-B344-BFEC-82B66857E087}"/>
              </a:ext>
            </a:extLst>
          </p:cNvPr>
          <p:cNvSpPr/>
          <p:nvPr/>
        </p:nvSpPr>
        <p:spPr>
          <a:xfrm>
            <a:off x="6350558" y="4559101"/>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Does the goal make sense for where the team member is  and where they want to be?</a:t>
            </a:r>
            <a:endParaRPr lang="en-US" sz="1600" dirty="0">
              <a:solidFill>
                <a:sysClr val="windowText" lastClr="000000">
                  <a:hueOff val="0"/>
                  <a:satOff val="0"/>
                  <a:lumOff val="0"/>
                  <a:alphaOff val="0"/>
                </a:sysClr>
              </a:solidFill>
            </a:endParaRPr>
          </a:p>
        </p:txBody>
      </p:sp>
      <p:pic>
        <p:nvPicPr>
          <p:cNvPr id="45" name="Graphic 44" descr="Fireworks">
            <a:extLst>
              <a:ext uri="{FF2B5EF4-FFF2-40B4-BE49-F238E27FC236}">
                <a16:creationId xmlns:a16="http://schemas.microsoft.com/office/drawing/2014/main" id="{81CFAF10-3102-7348-ADF6-CB8C755F651E}"/>
              </a:ext>
            </a:extLst>
          </p:cNvPr>
          <p:cNvPicPr>
            <a:picLocks noChangeAspect="1"/>
          </p:cNvPicPr>
          <p:nvPr/>
        </p:nvPicPr>
        <p:blipFill>
          <a:blip r:embed="rId10">
            <a:extLst>
              <a:ext uri="{96DAC541-7B7A-43D3-8B79-37D633B846F1}">
                <asvg:svgBlip xmlns:asvg="http://schemas.microsoft.com/office/drawing/2016/SVG/main" r:embed="rId17"/>
              </a:ext>
            </a:extLst>
          </a:blip>
          <a:srcRect/>
          <a:stretch/>
        </p:blipFill>
        <p:spPr>
          <a:xfrm>
            <a:off x="6493255" y="4664764"/>
            <a:ext cx="385288" cy="385288"/>
          </a:xfrm>
          <a:prstGeom prst="rect">
            <a:avLst/>
          </a:prstGeom>
        </p:spPr>
      </p:pic>
      <p:sp>
        <p:nvSpPr>
          <p:cNvPr id="46" name="Rounded Rectangle 45">
            <a:extLst>
              <a:ext uri="{FF2B5EF4-FFF2-40B4-BE49-F238E27FC236}">
                <a16:creationId xmlns:a16="http://schemas.microsoft.com/office/drawing/2014/main" id="{DD065DA1-B669-3544-BB33-02801B7D34AB}"/>
              </a:ext>
            </a:extLst>
          </p:cNvPr>
          <p:cNvSpPr/>
          <p:nvPr/>
        </p:nvSpPr>
        <p:spPr>
          <a:xfrm>
            <a:off x="6350558" y="5291680"/>
            <a:ext cx="5440512" cy="612000"/>
          </a:xfrm>
          <a:prstGeom prst="roundRect">
            <a:avLst/>
          </a:prstGeom>
          <a:solidFill>
            <a:schemeClr val="bg2">
              <a:lumMod val="90000"/>
            </a:schemeClr>
          </a:solidFill>
          <a:ln>
            <a:solidFill>
              <a:schemeClr val="bg2">
                <a:lumMod val="90000"/>
              </a:schemeClr>
            </a:solidFill>
          </a:ln>
          <a:effectLst/>
        </p:spPr>
        <p:txBody>
          <a:bodyPr lIns="720000" rtlCol="0" anchor="ctr"/>
          <a:lstStyle/>
          <a:p>
            <a:pPr lvl="0">
              <a:lnSpc>
                <a:spcPct val="100000"/>
              </a:lnSpc>
            </a:pPr>
            <a:r>
              <a:rPr lang="en-GB" sz="1600" dirty="0">
                <a:solidFill>
                  <a:sysClr val="windowText" lastClr="000000">
                    <a:hueOff val="0"/>
                    <a:satOff val="0"/>
                    <a:lumOff val="0"/>
                    <a:alphaOff val="0"/>
                  </a:sysClr>
                </a:solidFill>
              </a:rPr>
              <a:t>Is the time frame realistic?</a:t>
            </a:r>
            <a:endParaRPr lang="en-US" sz="1600" dirty="0">
              <a:solidFill>
                <a:sysClr val="windowText" lastClr="000000">
                  <a:hueOff val="0"/>
                  <a:satOff val="0"/>
                  <a:lumOff val="0"/>
                  <a:alphaOff val="0"/>
                </a:sysClr>
              </a:solidFill>
            </a:endParaRPr>
          </a:p>
        </p:txBody>
      </p:sp>
      <p:pic>
        <p:nvPicPr>
          <p:cNvPr id="47" name="Graphic 46" descr="Moustache face with solid fill">
            <a:extLst>
              <a:ext uri="{FF2B5EF4-FFF2-40B4-BE49-F238E27FC236}">
                <a16:creationId xmlns:a16="http://schemas.microsoft.com/office/drawing/2014/main" id="{E14F4105-688D-054B-A8D8-52DB3603FE3B}"/>
              </a:ext>
            </a:extLst>
          </p:cNvPr>
          <p:cNvPicPr>
            <a:picLocks noChangeAspect="1"/>
          </p:cNvPicPr>
          <p:nvPr/>
        </p:nvPicPr>
        <p:blipFill>
          <a:blip r:embed="rId12">
            <a:extLst>
              <a:ext uri="{96DAC541-7B7A-43D3-8B79-37D633B846F1}">
                <asvg:svgBlip xmlns:asvg="http://schemas.microsoft.com/office/drawing/2016/SVG/main" r:embed="rId18"/>
              </a:ext>
            </a:extLst>
          </a:blip>
          <a:srcRect/>
          <a:stretch/>
        </p:blipFill>
        <p:spPr>
          <a:xfrm>
            <a:off x="6493255" y="5397343"/>
            <a:ext cx="385288" cy="385288"/>
          </a:xfrm>
          <a:prstGeom prst="rect">
            <a:avLst/>
          </a:prstGeom>
        </p:spPr>
      </p:pic>
    </p:spTree>
    <p:extLst>
      <p:ext uri="{BB962C8B-B14F-4D97-AF65-F5344CB8AC3E}">
        <p14:creationId xmlns:p14="http://schemas.microsoft.com/office/powerpoint/2010/main" val="2578532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03D03-FE76-C988-9B36-8DB08ABB01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2A0905-6E8B-9F52-A06E-BD6D16F04BE0}"/>
              </a:ext>
            </a:extLst>
          </p:cNvPr>
          <p:cNvSpPr>
            <a:spLocks noGrp="1"/>
          </p:cNvSpPr>
          <p:nvPr>
            <p:ph type="title"/>
          </p:nvPr>
        </p:nvSpPr>
        <p:spPr/>
        <p:txBody>
          <a:bodyPr/>
          <a:lstStyle/>
          <a:p>
            <a:r>
              <a:rPr lang="en-GB" dirty="0"/>
              <a:t>Start with the ‘Why’</a:t>
            </a:r>
          </a:p>
        </p:txBody>
      </p:sp>
      <p:sp>
        <p:nvSpPr>
          <p:cNvPr id="3" name="Text Placeholder 2">
            <a:extLst>
              <a:ext uri="{FF2B5EF4-FFF2-40B4-BE49-F238E27FC236}">
                <a16:creationId xmlns:a16="http://schemas.microsoft.com/office/drawing/2014/main" id="{C59C0D6A-5FD0-A5EF-C8DD-310E1A305EAF}"/>
              </a:ext>
            </a:extLst>
          </p:cNvPr>
          <p:cNvSpPr>
            <a:spLocks noGrp="1"/>
          </p:cNvSpPr>
          <p:nvPr>
            <p:ph type="body" idx="1"/>
          </p:nvPr>
        </p:nvSpPr>
        <p:spPr>
          <a:xfrm>
            <a:off x="213361" y="1779104"/>
            <a:ext cx="11713596" cy="1333747"/>
          </a:xfrm>
        </p:spPr>
        <p:txBody>
          <a:bodyPr/>
          <a:lstStyle/>
          <a:p>
            <a:r>
              <a:rPr lang="en-US"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For anyone on their career journey, it is important to clarify and articulate a purpose because this can act as a motivational force to keep going through time and reach your goals. Best-selling author Simon Sinek developed the </a:t>
            </a:r>
            <a:r>
              <a:rPr lang="en-GB" sz="1800" u="sng"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hlinkClick r:id="rId2"/>
              </a:rPr>
              <a:t>Golden Circle Model</a:t>
            </a:r>
            <a:r>
              <a:rPr lang="en-US"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 which talks about the “why”. Sinek researched great leaders on how they inspire people to take action and companies that defy what is possible to exceed expectations. He found that these great leaders always communicated and articulated their purpose very well. Most people when asked what they do, they talk about the how and the what but rarely people talk about the why.</a:t>
            </a:r>
            <a:br>
              <a:rPr lang="en-US"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br>
            <a:br>
              <a:rPr lang="en-US"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br>
            <a:r>
              <a:rPr lang="en-US"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As a marketer, whether you are on the start of your career or at a later stage, it is always useful to clarify why you decided to take this journey.</a:t>
            </a: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6B0BD994-A630-69F2-664C-8911450A5E99}"/>
              </a:ext>
            </a:extLst>
          </p:cNvPr>
          <p:cNvSpPr/>
          <p:nvPr/>
        </p:nvSpPr>
        <p:spPr>
          <a:xfrm>
            <a:off x="364221" y="4540180"/>
            <a:ext cx="11562736" cy="2100106"/>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b="1" dirty="0">
                <a:solidFill>
                  <a:schemeClr val="tx1"/>
                </a:solidFill>
              </a:rPr>
              <a:t>My purpose is…</a:t>
            </a:r>
            <a:br>
              <a:rPr lang="en-GB" b="1" dirty="0">
                <a:solidFill>
                  <a:schemeClr val="tx1"/>
                </a:solidFill>
              </a:rPr>
            </a:br>
            <a:br>
              <a:rPr lang="en-GB" dirty="0">
                <a:solidFill>
                  <a:schemeClr val="tx1"/>
                </a:solidFill>
              </a:rPr>
            </a:br>
            <a:r>
              <a:rPr lang="en-GB" dirty="0">
                <a:solidFill>
                  <a:schemeClr val="bg1">
                    <a:lumMod val="50000"/>
                  </a:schemeClr>
                </a:solidFill>
              </a:rPr>
              <a:t>XX</a:t>
            </a:r>
          </a:p>
          <a:p>
            <a:endParaRPr lang="en-GB" dirty="0">
              <a:solidFill>
                <a:schemeClr val="tx1"/>
              </a:solidFill>
            </a:endParaRPr>
          </a:p>
          <a:p>
            <a:endParaRPr lang="en-GB" dirty="0">
              <a:solidFill>
                <a:schemeClr val="tx1"/>
              </a:solidFill>
            </a:endParaRPr>
          </a:p>
        </p:txBody>
      </p:sp>
    </p:spTree>
    <p:extLst>
      <p:ext uri="{BB962C8B-B14F-4D97-AF65-F5344CB8AC3E}">
        <p14:creationId xmlns:p14="http://schemas.microsoft.com/office/powerpoint/2010/main" val="2530242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D594EB-73B5-7B9B-EE38-5D3C331052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697391-31DA-5FF8-59B1-DD356F113D0D}"/>
              </a:ext>
            </a:extLst>
          </p:cNvPr>
          <p:cNvSpPr>
            <a:spLocks noGrp="1"/>
          </p:cNvSpPr>
          <p:nvPr>
            <p:ph type="title"/>
          </p:nvPr>
        </p:nvSpPr>
        <p:spPr/>
        <p:txBody>
          <a:bodyPr/>
          <a:lstStyle/>
          <a:p>
            <a:r>
              <a:rPr lang="en-GB" dirty="0"/>
              <a:t>Do you have a BHAG?!</a:t>
            </a:r>
          </a:p>
        </p:txBody>
      </p:sp>
      <p:sp>
        <p:nvSpPr>
          <p:cNvPr id="3" name="Text Placeholder 2">
            <a:extLst>
              <a:ext uri="{FF2B5EF4-FFF2-40B4-BE49-F238E27FC236}">
                <a16:creationId xmlns:a16="http://schemas.microsoft.com/office/drawing/2014/main" id="{95C3171E-F782-0972-2790-1798A0EAA92E}"/>
              </a:ext>
            </a:extLst>
          </p:cNvPr>
          <p:cNvSpPr>
            <a:spLocks noGrp="1"/>
          </p:cNvSpPr>
          <p:nvPr>
            <p:ph type="body" idx="1"/>
          </p:nvPr>
        </p:nvSpPr>
        <p:spPr>
          <a:xfrm>
            <a:off x="213361" y="1779105"/>
            <a:ext cx="11713596" cy="1095278"/>
          </a:xfrm>
        </p:spPr>
        <p:txBody>
          <a:bodyPr/>
          <a:lstStyle/>
          <a:p>
            <a:r>
              <a:rPr lang="en-US"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The acronym BHAG (pronounced “</a:t>
            </a:r>
            <a:r>
              <a:rPr lang="en-US" sz="1800" dirty="0" err="1">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Beehag</a:t>
            </a:r>
            <a:r>
              <a:rPr lang="en-US"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 which stands </a:t>
            </a:r>
            <a:r>
              <a:rPr lang="en-US" sz="1800" b="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for Big Hairy Audacious Goal</a:t>
            </a:r>
            <a:r>
              <a:rPr lang="en-US"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 is a term coined by authors Jim Collins and Jerry Porras in the book ‘Built to Last’. It is described as a long-term goal aimed at expandin</a:t>
            </a:r>
            <a:r>
              <a:rPr lang="en-US" sz="1800" dirty="0">
                <a:solidFill>
                  <a:srgbClr val="5F5F5F"/>
                </a:solidFill>
                <a:latin typeface="Calibri" panose="020F0502020204030204" pitchFamily="34" charset="0"/>
                <a:ea typeface="Calibri" panose="020F0502020204030204" pitchFamily="34" charset="0"/>
                <a:cs typeface="Times New Roman" panose="02020603050405020304" pitchFamily="18" charset="0"/>
              </a:rPr>
              <a:t>g the aspirations of an individual or organization.</a:t>
            </a:r>
            <a:endParaRPr lang="en-GB" sz="1800"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6BFFD381-1AC3-4D39-F684-005139EC21E3}"/>
              </a:ext>
            </a:extLst>
          </p:cNvPr>
          <p:cNvSpPr/>
          <p:nvPr/>
        </p:nvSpPr>
        <p:spPr>
          <a:xfrm>
            <a:off x="314632" y="3153480"/>
            <a:ext cx="11562736" cy="2100106"/>
          </a:xfrm>
          <a:prstGeom prst="rect">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b="1" dirty="0">
                <a:solidFill>
                  <a:schemeClr val="tx1"/>
                </a:solidFill>
              </a:rPr>
              <a:t>My BHAG is…</a:t>
            </a:r>
            <a:br>
              <a:rPr lang="en-GB" b="1" dirty="0">
                <a:solidFill>
                  <a:schemeClr val="tx1"/>
                </a:solidFill>
              </a:rPr>
            </a:br>
            <a:br>
              <a:rPr lang="en-GB" dirty="0">
                <a:solidFill>
                  <a:schemeClr val="bg1">
                    <a:lumMod val="85000"/>
                  </a:schemeClr>
                </a:solidFill>
              </a:rPr>
            </a:br>
            <a:r>
              <a:rPr lang="en-GB" dirty="0">
                <a:solidFill>
                  <a:schemeClr val="bg1">
                    <a:lumMod val="50000"/>
                  </a:schemeClr>
                </a:solidFill>
              </a:rPr>
              <a:t>XX</a:t>
            </a:r>
          </a:p>
          <a:p>
            <a:endParaRPr lang="en-GB" dirty="0">
              <a:solidFill>
                <a:schemeClr val="tx1"/>
              </a:solidFill>
            </a:endParaRPr>
          </a:p>
          <a:p>
            <a:endParaRPr lang="en-GB" dirty="0">
              <a:solidFill>
                <a:schemeClr val="tx1"/>
              </a:solidFill>
            </a:endParaRPr>
          </a:p>
        </p:txBody>
      </p:sp>
    </p:spTree>
    <p:extLst>
      <p:ext uri="{BB962C8B-B14F-4D97-AF65-F5344CB8AC3E}">
        <p14:creationId xmlns:p14="http://schemas.microsoft.com/office/powerpoint/2010/main" val="29087046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2612</TotalTime>
  <Words>3292</Words>
  <Application>Microsoft Macintosh PowerPoint</Application>
  <PresentationFormat>Widescreen</PresentationFormat>
  <Paragraphs>354</Paragraphs>
  <Slides>30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Gill Sans</vt:lpstr>
      <vt:lpstr>Helvetica Neue Light</vt:lpstr>
      <vt:lpstr>Symbol</vt:lpstr>
      <vt:lpstr>Office Theme</vt:lpstr>
      <vt:lpstr>Digital marketing skills development workbook template</vt:lpstr>
      <vt:lpstr>How to use this template using the GROW model</vt:lpstr>
      <vt:lpstr>PowerPoint Presentation</vt:lpstr>
      <vt:lpstr>PowerPoint Presentation</vt:lpstr>
      <vt:lpstr>Smart Insights premium resources to help you</vt:lpstr>
      <vt:lpstr>GROW: Goal</vt:lpstr>
      <vt:lpstr>Goal: What do you want to achieve?</vt:lpstr>
      <vt:lpstr>Start with the ‘Why’</vt:lpstr>
      <vt:lpstr>Do you have a BHAG?!</vt:lpstr>
      <vt:lpstr>My SMART development goal</vt:lpstr>
      <vt:lpstr>GROW: Reality</vt:lpstr>
      <vt:lpstr>Reality: What is the current situation?</vt:lpstr>
      <vt:lpstr>Review current and priority skills - particularly strategy skills which will be important for career progression</vt:lpstr>
      <vt:lpstr>Current situation - Strengths</vt:lpstr>
      <vt:lpstr>Current situation - Weaknesses</vt:lpstr>
      <vt:lpstr>Current situation - Opportunities</vt:lpstr>
      <vt:lpstr>Current situation – Opportunities (continued)</vt:lpstr>
      <vt:lpstr>Current situation - Threats</vt:lpstr>
      <vt:lpstr>Current situation</vt:lpstr>
      <vt:lpstr>GROW: Options</vt:lpstr>
      <vt:lpstr>Options: What choices do you have e.g. skills development, coaching?</vt:lpstr>
      <vt:lpstr>Select the most relevant Smart Insights toolkits </vt:lpstr>
      <vt:lpstr>25 key RACE activities - visual priority scorecard</vt:lpstr>
      <vt:lpstr>Options</vt:lpstr>
      <vt:lpstr>GROW: Way forward</vt:lpstr>
      <vt:lpstr>Way forward: What action can you take?</vt:lpstr>
      <vt:lpstr>Way forward</vt:lpstr>
      <vt:lpstr>Progress reviews and feedback sessions</vt:lpstr>
      <vt:lpstr>Progress reviews and feedback sessions </vt:lpstr>
      <vt:lpstr>Smart Insights premium resources to help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Employee Development Plan Template</dc:title>
  <dc:creator>Lyndon Baker</dc:creator>
  <cp:lastModifiedBy>Dave Chaffey</cp:lastModifiedBy>
  <cp:revision>71</cp:revision>
  <dcterms:created xsi:type="dcterms:W3CDTF">2020-04-08T07:45:37Z</dcterms:created>
  <dcterms:modified xsi:type="dcterms:W3CDTF">2024-12-17T10:19:02Z</dcterms:modified>
</cp:coreProperties>
</file>